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84" r:id="rId5"/>
    <p:sldId id="260" r:id="rId6"/>
    <p:sldId id="262" r:id="rId7"/>
    <p:sldId id="261" r:id="rId8"/>
    <p:sldId id="257" r:id="rId9"/>
    <p:sldId id="285" r:id="rId10"/>
    <p:sldId id="286" r:id="rId11"/>
    <p:sldId id="287" r:id="rId12"/>
    <p:sldId id="289" r:id="rId13"/>
    <p:sldId id="267" r:id="rId14"/>
    <p:sldId id="263" r:id="rId15"/>
    <p:sldId id="290" r:id="rId16"/>
    <p:sldId id="291" r:id="rId17"/>
    <p:sldId id="292" r:id="rId18"/>
    <p:sldId id="268" r:id="rId19"/>
    <p:sldId id="265" r:id="rId20"/>
    <p:sldId id="293" r:id="rId21"/>
    <p:sldId id="271" r:id="rId22"/>
    <p:sldId id="283" r:id="rId23"/>
    <p:sldId id="272" r:id="rId24"/>
    <p:sldId id="274" r:id="rId25"/>
    <p:sldId id="299" r:id="rId26"/>
    <p:sldId id="300" r:id="rId27"/>
    <p:sldId id="301" r:id="rId28"/>
    <p:sldId id="312" r:id="rId29"/>
    <p:sldId id="275" r:id="rId30"/>
    <p:sldId id="302" r:id="rId31"/>
    <p:sldId id="303" r:id="rId32"/>
    <p:sldId id="304" r:id="rId33"/>
    <p:sldId id="294" r:id="rId34"/>
    <p:sldId id="305" r:id="rId35"/>
    <p:sldId id="306" r:id="rId36"/>
    <p:sldId id="307" r:id="rId37"/>
    <p:sldId id="310" r:id="rId38"/>
    <p:sldId id="295" r:id="rId39"/>
    <p:sldId id="311" r:id="rId40"/>
    <p:sldId id="297" r:id="rId41"/>
    <p:sldId id="313" r:id="rId42"/>
    <p:sldId id="298" r:id="rId43"/>
    <p:sldId id="314" r:id="rId44"/>
    <p:sldId id="296" r:id="rId45"/>
    <p:sldId id="309" r:id="rId46"/>
    <p:sldId id="317" r:id="rId47"/>
    <p:sldId id="318" r:id="rId48"/>
    <p:sldId id="308" r:id="rId49"/>
    <p:sldId id="315" r:id="rId50"/>
    <p:sldId id="316" r:id="rId51"/>
    <p:sldId id="319" r:id="rId52"/>
    <p:sldId id="320" r:id="rId53"/>
    <p:sldId id="32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645024"/>
            <a:ext cx="85344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685" y="306388"/>
            <a:ext cx="10416116" cy="42227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1"/>
            <a:ext cx="5232400" cy="1812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914401"/>
            <a:ext cx="5232400" cy="1812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90BD5-D97F-41CD-9333-FE2F76BCE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686850-3603-4F8F-BBD9-1817A3583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CBE9D-7DFB-4E1A-9C13-38230ADE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6A8B5-C587-4960-901E-6FBFEAB1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7A728-400B-4344-A775-02EC85CB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66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DF692-63FF-4A06-B437-E6BFDCCA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4A6C-B4AA-4968-81FE-AAE980DB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03C67-36DD-4483-8CB0-4618DDAF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9BC3C-26D5-4784-B355-BFD4EAEE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1E7C7-BCCB-480C-9739-4F5A1904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00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7E2A0-7A20-43C9-A9B7-48AE28B1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3F81A8-DE10-4429-802E-94FB5613A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F39CD-DE00-438F-887A-2294553D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9AB46E-E637-493E-8B78-52D1CA32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4BEF2-F7AC-496B-8268-A4F326D0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84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DAD8F-6AE8-4379-9EC3-D53A0C3D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58C9E-960D-4B96-A790-8F7E394DF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237A2B-1D8B-45C2-A81D-2C0716933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CFAF88-4AA9-4628-AA63-DD55DC50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5B0B36-8554-4312-8BC9-55094672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7B4F51-EB17-4FDC-B6BC-FA7A9A98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9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F2B7-C6A3-47F6-92CE-A30170C9F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89AC4C-6F01-42FA-8DD1-C6B934A9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78469D-EB7E-4513-9E0C-9507BE6EF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CCB9D8-7544-4536-BB03-BF8767C85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1C6763-9BD3-45BC-B0C8-41F8EF6BF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843EAE-4E54-4FEC-B552-20418DA2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971B0A-3B9B-4C28-B7AF-5DBB066D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FFBC63-18ED-45F0-9AD5-488C387E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38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09D0A-1EDC-4197-A9E1-0AA9C18A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B517D8-2B20-4232-8FB4-6FC76EF6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A72B3A-E449-41B2-958B-E8AB684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624754-60A5-4BA7-8C10-E791181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10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4F4DDB-5A5F-4928-B206-EC1D4825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203B00-2123-433E-B3B3-D2685264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00DF16-F449-4CD9-99BB-66E25848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1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413" y="1530221"/>
            <a:ext cx="10766987" cy="459594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E3F90-AEAE-4AB0-AD65-1E03E477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28946-4FD0-483C-9DA9-E9BC051E5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B749B-4A57-4A03-AA56-453B9269C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F177D-D37A-4BE2-92D7-D4EB87B5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4E6A6C-E943-4C89-AE73-03171D0D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F892-96F9-4C88-B934-A7AA2636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30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FA176-45CB-4CDE-9CBE-3CCA7F73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456C04-CE26-4B8D-81EF-D3EDC2F5F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DBCCA9-C659-4817-86B7-5D608F0D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269281-20B3-4B16-AFE0-75546A0A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1DE4F-AD72-463F-BF09-8E254409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BCE04-2021-4120-8915-FDA43458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516F2-8AEA-4E96-BC62-8539E625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20647A-9E99-4D23-88F2-0A5010DA1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C253B-9033-4947-9DCD-0294EDEB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C3707-A2C5-476F-97D7-E7251D3F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4C17F-B04F-40E5-8ADA-71BDE8BD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35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0F03EA-639D-4425-B373-BEC9FD4A1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9AF11E-514E-497E-9BEA-143876E86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A3364F-52CF-43E3-B57B-A8FCE92C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BA541-20C8-4E42-B58F-259C23FF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A4BA6-B7A3-49C2-BB7E-88F2E39F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48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413" y="1530221"/>
            <a:ext cx="10766987" cy="459594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5E6A7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98D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2348881"/>
            <a:ext cx="5178987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3413" y="2348881"/>
            <a:ext cx="5178987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3" y="2357190"/>
            <a:ext cx="518110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13" y="3068960"/>
            <a:ext cx="518110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61" y="2357190"/>
            <a:ext cx="51831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61" y="3068960"/>
            <a:ext cx="5183139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967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20889"/>
            <a:ext cx="4011084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4800600"/>
            <a:ext cx="68732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31637" y="612775"/>
            <a:ext cx="68732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1637" y="5367338"/>
            <a:ext cx="68732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2907" y="136525"/>
            <a:ext cx="8939493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3" y="1380932"/>
            <a:ext cx="10766987" cy="474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98DB"/>
          </a:solidFill>
          <a:latin typeface="Arial" panose="02080604020202020204" pitchFamily="34" charset="0"/>
          <a:ea typeface="+mj-ea"/>
          <a:cs typeface="Arial" panose="0208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800" kern="1200">
          <a:solidFill>
            <a:srgbClr val="5E6A7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rgbClr val="5E6A7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rgbClr val="5E6A7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rgbClr val="5E6A7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rgbClr val="5E6A71"/>
          </a:solidFill>
          <a:latin typeface="Arial" panose="02080604020202020204" pitchFamily="34" charset="0"/>
          <a:ea typeface="+mn-ea"/>
          <a:cs typeface="Arial" panose="0208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6B4D21-38AB-4078-B689-2165A0D7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D5753-91E9-4466-914E-6E0E15CDB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2C5AB-ADC3-4D71-8E2A-0FE0E2749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D4409-D273-4E49-AC8E-454FDC75F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CFA13-D9EF-4F55-AF05-D9D331AC2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7529889" TargetMode="External"/><Relationship Id="rId2" Type="http://schemas.openxmlformats.org/officeDocument/2006/relationships/hyperlink" Target="https://link.springer.com/chapter/10.1007/978-3-319-65578-9_7" TargetMode="Externa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37069_01/html/E37081/docinfo.html#scrolltoc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openmp.org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hyperlink" Target="https://www.openmp.org/resources/tutorials-articles/" TargetMode="External"/><Relationship Id="rId4" Type="http://schemas.openxmlformats.org/officeDocument/2006/relationships/hyperlink" Target="https://www.openmp.org/resources/openmp-presentatio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High Performance Computing using OpenMP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/>
              <a:t>Distributed and Parallel Technology</a:t>
            </a:r>
          </a:p>
          <a:p>
            <a:endParaRPr lang="en-GB"/>
          </a:p>
          <a:p>
            <a:r>
              <a:rPr lang="en-GB" altLang="zh-CN" sz="2800"/>
              <a:t>Yun Wu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890" y="1459230"/>
            <a:ext cx="10215245" cy="4708525"/>
          </a:xfrm>
          <a:prstGeom prst="rect">
            <a:avLst/>
          </a:prstGeom>
        </p:spPr>
      </p:pic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OpenMP Structures</a:t>
            </a:r>
          </a:p>
        </p:txBody>
      </p:sp>
      <p:sp>
        <p:nvSpPr>
          <p:cNvPr id="2" name="矩形 1"/>
          <p:cNvSpPr/>
          <p:nvPr/>
        </p:nvSpPr>
        <p:spPr>
          <a:xfrm>
            <a:off x="801189" y="3082834"/>
            <a:ext cx="7863840" cy="3187337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1729" y="5146221"/>
            <a:ext cx="2289447" cy="540476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766581" y="5678487"/>
            <a:ext cx="2289447" cy="540476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23689" y="1130363"/>
            <a:ext cx="2289444" cy="39014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altLang="zh-CN" dirty="0"/>
              <a:t>Compiler directive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823688" y="1713306"/>
            <a:ext cx="2289445" cy="362980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altLang="zh-CN"/>
              <a:t>Run-time functions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823689" y="2245572"/>
            <a:ext cx="2289446" cy="36298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GB" altLang="zh-CN" dirty="0"/>
              <a:t>Environment variables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9390" y="1254034"/>
            <a:ext cx="6578165" cy="5312229"/>
          </a:xfrm>
        </p:spPr>
        <p:txBody>
          <a:bodyPr>
            <a:normAutofit fontScale="62500" lnSpcReduction="20000"/>
          </a:bodyPr>
          <a:lstStyle/>
          <a:p>
            <a:r>
              <a:rPr lang="en-GB" altLang="zh-CN" sz="1100" dirty="0"/>
              <a:t>#include &lt;stdio.h&gt;</a:t>
            </a:r>
          </a:p>
          <a:p>
            <a:r>
              <a:rPr lang="en-GB" altLang="zh-CN" sz="1100" dirty="0"/>
              <a:t>#include &lt;stdlib.h&gt;</a:t>
            </a:r>
          </a:p>
          <a:p>
            <a:r>
              <a:rPr lang="en-GB" altLang="zh-CN" sz="1100" dirty="0"/>
              <a:t>#include &lt;omp.h&gt;</a:t>
            </a:r>
          </a:p>
          <a:p>
            <a:endParaRPr lang="en-GB" altLang="zh-CN" sz="1100" dirty="0"/>
          </a:p>
          <a:p>
            <a:r>
              <a:rPr lang="en-GB" altLang="zh-CN" sz="1100" dirty="0"/>
              <a:t>int main(int argc, char** argv){</a:t>
            </a:r>
          </a:p>
          <a:p>
            <a:endParaRPr lang="en-GB" altLang="zh-CN" sz="1100" dirty="0"/>
          </a:p>
          <a:p>
            <a:r>
              <a:rPr lang="en-GB" altLang="zh-CN" sz="1100" dirty="0"/>
              <a:t>	if(argc==2){</a:t>
            </a:r>
          </a:p>
          <a:p>
            <a:r>
              <a:rPr lang="en-GB" altLang="zh-CN" sz="1100" dirty="0"/>
              <a:t>		int tnum = atoi(argv[1]);</a:t>
            </a:r>
          </a:p>
          <a:p>
            <a:r>
              <a:rPr lang="en-GB" altLang="zh-CN" sz="1100" dirty="0"/>
              <a:t>		</a:t>
            </a:r>
            <a:r>
              <a:rPr lang="en-GB" altLang="zh-CN" sz="1100" dirty="0">
                <a:solidFill>
                  <a:srgbClr val="FF0000"/>
                </a:solidFill>
              </a:rPr>
              <a:t>omp_set_num_threads</a:t>
            </a:r>
            <a:r>
              <a:rPr lang="en-GB" altLang="zh-CN" sz="1100" dirty="0"/>
              <a:t>(tnum);</a:t>
            </a:r>
          </a:p>
          <a:p>
            <a:r>
              <a:rPr lang="en-GB" altLang="zh-CN" sz="1100" dirty="0"/>
              <a:t>	}</a:t>
            </a:r>
          </a:p>
          <a:p>
            <a:r>
              <a:rPr lang="en-GB" altLang="zh-CN" sz="1100" dirty="0"/>
              <a:t>	</a:t>
            </a:r>
          </a:p>
          <a:p>
            <a:r>
              <a:rPr lang="en-GB" altLang="zh-CN" sz="1100" dirty="0"/>
              <a:t>	printf("There are %d of threads in the sequential region. \n",  </a:t>
            </a:r>
            <a:r>
              <a:rPr lang="en-GB" altLang="zh-CN" sz="1100" dirty="0">
                <a:solidFill>
                  <a:srgbClr val="FF0000"/>
                </a:solidFill>
              </a:rPr>
              <a:t>omp_get_num_threads</a:t>
            </a:r>
            <a:r>
              <a:rPr lang="en-GB" altLang="zh-CN" sz="1100" dirty="0"/>
              <a:t>());</a:t>
            </a:r>
          </a:p>
          <a:p>
            <a:r>
              <a:rPr lang="en-GB" altLang="zh-CN" sz="1100" dirty="0"/>
              <a:t>	printf("There are maximum %d of threads in the system. \n", </a:t>
            </a:r>
            <a:r>
              <a:rPr lang="en-GB" altLang="zh-CN" sz="1100" dirty="0">
                <a:solidFill>
                  <a:srgbClr val="FF0000"/>
                </a:solidFill>
              </a:rPr>
              <a:t>omp_get_max_threads</a:t>
            </a:r>
            <a:r>
              <a:rPr lang="en-GB" altLang="zh-CN" sz="1100" dirty="0"/>
              <a:t>());</a:t>
            </a:r>
          </a:p>
          <a:p>
            <a:r>
              <a:rPr lang="en-GB" altLang="zh-CN" sz="1100" dirty="0"/>
              <a:t>	printf("There are %d of processor in the system. \n\n", </a:t>
            </a:r>
            <a:r>
              <a:rPr lang="en-GB" altLang="zh-CN" sz="1100" dirty="0">
                <a:solidFill>
                  <a:srgbClr val="FF0000"/>
                </a:solidFill>
              </a:rPr>
              <a:t>omp_get_num_procs</a:t>
            </a:r>
            <a:r>
              <a:rPr lang="en-GB" altLang="zh-CN" sz="1100" dirty="0"/>
              <a:t>());</a:t>
            </a:r>
          </a:p>
          <a:p>
            <a:endParaRPr lang="en-GB" altLang="zh-CN" sz="1100" dirty="0"/>
          </a:p>
          <a:p>
            <a:r>
              <a:rPr lang="en-GB" altLang="zh-CN" sz="1100" dirty="0"/>
              <a:t>	#pragma omp parallel</a:t>
            </a:r>
          </a:p>
          <a:p>
            <a:r>
              <a:rPr lang="en-GB" altLang="zh-CN" sz="1100" dirty="0"/>
              <a:t>	{	</a:t>
            </a:r>
          </a:p>
          <a:p>
            <a:r>
              <a:rPr lang="en-GB" altLang="zh-CN" sz="1100" dirty="0"/>
              <a:t>		int tid = </a:t>
            </a:r>
            <a:r>
              <a:rPr lang="en-GB" altLang="zh-CN" sz="1100" dirty="0">
                <a:solidFill>
                  <a:srgbClr val="FF0000"/>
                </a:solidFill>
              </a:rPr>
              <a:t>omp_get_thread_num</a:t>
            </a:r>
            <a:r>
              <a:rPr lang="en-GB" altLang="zh-CN" sz="1100" dirty="0"/>
              <a:t>();</a:t>
            </a:r>
          </a:p>
          <a:p>
            <a:r>
              <a:rPr lang="en-GB" altLang="zh-CN" sz="1100" dirty="0"/>
              <a:t>		if(tid==0)</a:t>
            </a:r>
          </a:p>
          <a:p>
            <a:r>
              <a:rPr lang="en-GB" altLang="zh-CN" sz="1100" dirty="0"/>
              <a:t>			printf("There are %d of threads in the parallel region. \n",</a:t>
            </a:r>
          </a:p>
          <a:p>
            <a:r>
              <a:rPr lang="en-GB" altLang="zh-CN" sz="1100" dirty="0"/>
              <a:t>				</a:t>
            </a:r>
            <a:r>
              <a:rPr lang="en-GB" altLang="zh-CN" sz="1100" dirty="0">
                <a:solidFill>
                  <a:srgbClr val="FF0000"/>
                </a:solidFill>
              </a:rPr>
              <a:t>omp_get_num_threads</a:t>
            </a:r>
            <a:r>
              <a:rPr lang="en-GB" altLang="zh-CN" sz="1100" dirty="0"/>
              <a:t>());</a:t>
            </a:r>
          </a:p>
          <a:p>
            <a:r>
              <a:rPr lang="en-GB" altLang="zh-CN" sz="1100" dirty="0"/>
              <a:t>		printf("Hello World !! I am on %dth thread. \n", tid);</a:t>
            </a:r>
          </a:p>
          <a:p>
            <a:r>
              <a:rPr lang="en-GB" altLang="zh-CN" sz="1100" dirty="0"/>
              <a:t>	}</a:t>
            </a:r>
          </a:p>
          <a:p>
            <a:endParaRPr lang="en-GB" altLang="zh-CN" sz="1100" dirty="0"/>
          </a:p>
          <a:p>
            <a:r>
              <a:rPr lang="en-GB" altLang="zh-CN" sz="1100" dirty="0"/>
              <a:t>	return 0;</a:t>
            </a:r>
          </a:p>
          <a:p>
            <a:r>
              <a:rPr lang="en-GB" altLang="zh-CN" sz="1100" dirty="0"/>
              <a:t>}</a:t>
            </a:r>
            <a:endParaRPr lang="zh-CN" alt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Hello World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17555" y="2552231"/>
            <a:ext cx="2209259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5E6A7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export </a:t>
            </a:r>
            <a:r>
              <a:rPr lang="en-US" altLang="zh-CN" sz="1100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OMP_NUM_THREADS </a:t>
            </a:r>
            <a:r>
              <a:rPr lang="en-US" altLang="zh-CN" sz="1100" dirty="0">
                <a:solidFill>
                  <a:srgbClr val="5E6A7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3</a:t>
            </a:r>
            <a:endParaRPr lang="zh-CN" altLang="en-US" sz="1100" dirty="0">
              <a:solidFill>
                <a:srgbClr val="5E6A71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555" y="1148177"/>
            <a:ext cx="3366338" cy="139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55" y="4702084"/>
            <a:ext cx="3715268" cy="1714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555" y="2828879"/>
            <a:ext cx="4486901" cy="15242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17555" y="4361374"/>
            <a:ext cx="2418675" cy="33855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altLang="zh-CN" sz="1600" dirty="0" err="1">
                <a:solidFill>
                  <a:srgbClr val="FF0000"/>
                </a:solidFill>
              </a:rPr>
              <a:t>omp_set_num_threads</a:t>
            </a:r>
            <a:r>
              <a:rPr lang="en-GB" altLang="zh-CN" sz="1600" dirty="0"/>
              <a:t>(5)</a:t>
            </a:r>
            <a:endParaRPr lang="zh-CN" altLang="en-US" sz="1100" dirty="0">
              <a:solidFill>
                <a:srgbClr val="5E6A71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0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dirty="0">
                <a:sym typeface="+mn-ea"/>
              </a:rPr>
              <a:t>OpenMP program </a:t>
            </a:r>
            <a:r>
              <a:rPr dirty="0">
                <a:solidFill>
                  <a:srgbClr val="FF3300"/>
                </a:solidFill>
                <a:sym typeface="+mn-ea"/>
              </a:rPr>
              <a:t>starts single threaded</a:t>
            </a:r>
            <a:r>
              <a:rPr dirty="0">
                <a:sym typeface="+mn-ea"/>
              </a:rPr>
              <a:t> </a:t>
            </a:r>
            <a:endParaRPr dirty="0"/>
          </a:p>
          <a:p>
            <a:pPr eaLnBrk="1" hangingPunct="1"/>
            <a:r>
              <a:rPr dirty="0">
                <a:sym typeface="+mn-ea"/>
              </a:rPr>
              <a:t>To create additional threads, user starts a </a:t>
            </a:r>
            <a:r>
              <a:rPr dirty="0">
                <a:solidFill>
                  <a:srgbClr val="FF0000"/>
                </a:solidFill>
                <a:sym typeface="+mn-ea"/>
              </a:rPr>
              <a:t>parallel region</a:t>
            </a:r>
            <a:endParaRPr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>
                <a:sym typeface="+mn-ea"/>
              </a:rPr>
              <a:t>A</a:t>
            </a:r>
            <a:r>
              <a:rPr dirty="0">
                <a:sym typeface="+mn-ea"/>
              </a:rPr>
              <a:t>dditional threads are launched to create a </a:t>
            </a:r>
            <a:r>
              <a:rPr dirty="0">
                <a:solidFill>
                  <a:srgbClr val="FF0000"/>
                </a:solidFill>
                <a:sym typeface="+mn-ea"/>
              </a:rPr>
              <a:t>team</a:t>
            </a:r>
            <a:endParaRPr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>
                <a:sym typeface="+mn-ea"/>
              </a:rPr>
              <a:t>O</a:t>
            </a:r>
            <a:r>
              <a:rPr dirty="0">
                <a:sym typeface="+mn-ea"/>
              </a:rPr>
              <a:t>riginal (</a:t>
            </a:r>
            <a:r>
              <a:rPr dirty="0">
                <a:solidFill>
                  <a:srgbClr val="FF0000"/>
                </a:solidFill>
                <a:sym typeface="+mn-ea"/>
              </a:rPr>
              <a:t>master</a:t>
            </a:r>
            <a:r>
              <a:rPr dirty="0">
                <a:sym typeface="+mn-ea"/>
              </a:rPr>
              <a:t>) thread is part of the team</a:t>
            </a:r>
            <a:endParaRPr dirty="0"/>
          </a:p>
          <a:p>
            <a:pPr lvl="1" eaLnBrk="1" hangingPunct="1"/>
            <a:r>
              <a:rPr lang="en-US" dirty="0">
                <a:sym typeface="+mn-ea"/>
              </a:rPr>
              <a:t>T</a:t>
            </a:r>
            <a:r>
              <a:rPr dirty="0">
                <a:sym typeface="+mn-ea"/>
              </a:rPr>
              <a:t>hreads “go away” at the end of the parallel region: usually </a:t>
            </a:r>
            <a:r>
              <a:rPr dirty="0">
                <a:solidFill>
                  <a:srgbClr val="FF0000"/>
                </a:solidFill>
                <a:sym typeface="+mn-ea"/>
              </a:rPr>
              <a:t>sleep or spin</a:t>
            </a:r>
            <a:endParaRPr dirty="0">
              <a:solidFill>
                <a:srgbClr val="FF0000"/>
              </a:solidFill>
            </a:endParaRPr>
          </a:p>
          <a:p>
            <a:pPr eaLnBrk="1" hangingPunct="1"/>
            <a:r>
              <a:rPr dirty="0">
                <a:solidFill>
                  <a:srgbClr val="FF3300"/>
                </a:solidFill>
                <a:sym typeface="+mn-ea"/>
              </a:rPr>
              <a:t>Repeat</a:t>
            </a:r>
            <a:r>
              <a:rPr dirty="0">
                <a:sym typeface="+mn-ea"/>
              </a:rPr>
              <a:t> parallel regions as necessary</a:t>
            </a:r>
            <a:endParaRPr dirty="0"/>
          </a:p>
          <a:p>
            <a:pPr lvl="1" eaLnBrk="1" hangingPunct="1"/>
            <a:r>
              <a:rPr b="1" dirty="0">
                <a:solidFill>
                  <a:srgbClr val="FF3300"/>
                </a:solidFill>
                <a:sym typeface="+mn-ea"/>
              </a:rPr>
              <a:t>Fork-join model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Execution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ontent Placeholder 9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975" y="1588055"/>
            <a:ext cx="10766425" cy="448040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OpenMP Threading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413" y="1530221"/>
            <a:ext cx="6665250" cy="48009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… …</a:t>
            </a:r>
          </a:p>
          <a:p>
            <a:r>
              <a:rPr lang="en-US" altLang="zh-CN" sz="2700" dirty="0"/>
              <a:t>int </a:t>
            </a:r>
            <a:r>
              <a:rPr lang="en-US" altLang="zh-CN" sz="2700" dirty="0" err="1"/>
              <a:t>i</a:t>
            </a:r>
            <a:r>
              <a:rPr lang="en-US" altLang="zh-CN" sz="2700" dirty="0"/>
              <a:t> = 0, a[5] = {1, 3, 5, 7, 9}, b[5] = {2, 4, 6, 8, 10}, c[5] = {};</a:t>
            </a:r>
          </a:p>
          <a:p>
            <a:r>
              <a:rPr lang="en-US" altLang="zh-CN" dirty="0"/>
              <a:t>… …	</a:t>
            </a:r>
          </a:p>
          <a:p>
            <a:r>
              <a:rPr lang="en-US" altLang="zh-CN" dirty="0"/>
              <a:t>#pragma omp parallel for </a:t>
            </a:r>
            <a:r>
              <a:rPr lang="en-US" altLang="zh-CN" dirty="0">
                <a:solidFill>
                  <a:srgbClr val="FF0000"/>
                </a:solidFill>
              </a:rPr>
              <a:t>num_threads(3) </a:t>
            </a:r>
          </a:p>
          <a:p>
            <a:r>
              <a:rPr lang="en-US" altLang="zh-CN" dirty="0"/>
              <a:t>for(i=0;i&lt;5;i++){		</a:t>
            </a:r>
          </a:p>
          <a:p>
            <a:r>
              <a:rPr lang="en-US" altLang="zh-CN" dirty="0"/>
              <a:t>        c[i] = a[i] + b[i];		</a:t>
            </a:r>
          </a:p>
          <a:p>
            <a:r>
              <a:rPr lang="en-US" altLang="zh-CN" dirty="0"/>
              <a:t>    	  … …</a:t>
            </a:r>
          </a:p>
          <a:p>
            <a:r>
              <a:rPr lang="en-US" altLang="zh-CN" dirty="0"/>
              <a:t>}	</a:t>
            </a:r>
          </a:p>
          <a:p>
            <a:r>
              <a:rPr lang="en-US" altLang="zh-CN" dirty="0"/>
              <a:t>… …</a:t>
            </a:r>
          </a:p>
          <a:p>
            <a:pPr marL="0" indent="0">
              <a:buNone/>
            </a:pPr>
            <a:endParaRPr lang="en-GB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Vector Addition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87" y="1381684"/>
            <a:ext cx="4039164" cy="17433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8124" y="3732999"/>
            <a:ext cx="144562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c[0] = a[0] + b[0];</a:t>
            </a:r>
          </a:p>
          <a:p>
            <a:r>
              <a:rPr lang="en-US" altLang="zh-CN" sz="1400" dirty="0"/>
              <a:t>c[1] = a[1] + b[1];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8718125" y="4474186"/>
            <a:ext cx="144562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c[2] = a[2] + b[2];</a:t>
            </a:r>
          </a:p>
          <a:p>
            <a:r>
              <a:rPr lang="en-US" altLang="zh-CN" sz="1400" dirty="0"/>
              <a:t>c[3] = a[3] + b[3];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718124" y="5215373"/>
            <a:ext cx="144562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c[4] = a[4] + b[4];</a:t>
            </a:r>
          </a:p>
        </p:txBody>
      </p:sp>
      <p:cxnSp>
        <p:nvCxnSpPr>
          <p:cNvPr id="13" name="连接符: 肘形 12"/>
          <p:cNvCxnSpPr>
            <a:endCxn id="6" idx="1"/>
          </p:cNvCxnSpPr>
          <p:nvPr/>
        </p:nvCxnSpPr>
        <p:spPr>
          <a:xfrm flipV="1">
            <a:off x="7803687" y="3994609"/>
            <a:ext cx="914437" cy="7411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1"/>
          </p:cNvCxnSpPr>
          <p:nvPr/>
        </p:nvCxnSpPr>
        <p:spPr>
          <a:xfrm>
            <a:off x="7803687" y="4735796"/>
            <a:ext cx="9144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/>
          <p:cNvCxnSpPr>
            <a:endCxn id="11" idx="1"/>
          </p:cNvCxnSpPr>
          <p:nvPr/>
        </p:nvCxnSpPr>
        <p:spPr>
          <a:xfrm>
            <a:off x="7803687" y="4735795"/>
            <a:ext cx="914437" cy="6334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163747" y="4735795"/>
            <a:ext cx="9144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6" idx="3"/>
          </p:cNvCxnSpPr>
          <p:nvPr/>
        </p:nvCxnSpPr>
        <p:spPr>
          <a:xfrm>
            <a:off x="10163747" y="3994609"/>
            <a:ext cx="913556" cy="7411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1" idx="3"/>
          </p:cNvCxnSpPr>
          <p:nvPr/>
        </p:nvCxnSpPr>
        <p:spPr>
          <a:xfrm flipV="1">
            <a:off x="10163747" y="4735795"/>
            <a:ext cx="914437" cy="6334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251408" y="3625277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8269230" y="43639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1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8269230" y="4946069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2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681440" y="43639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0789920" y="43972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413" y="1665368"/>
            <a:ext cx="7004884" cy="3550006"/>
          </a:xfrm>
        </p:spPr>
        <p:txBody>
          <a:bodyPr>
            <a:normAutofit/>
          </a:bodyPr>
          <a:lstStyle/>
          <a:p>
            <a:r>
              <a:rPr lang="en-US" altLang="zh-CN" dirty="0"/>
              <a:t>… …	</a:t>
            </a:r>
          </a:p>
          <a:p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for </a:t>
            </a:r>
            <a:r>
              <a:rPr lang="en-US" altLang="zh-CN" dirty="0" err="1">
                <a:solidFill>
                  <a:srgbClr val="FF0000"/>
                </a:solidFill>
              </a:rPr>
              <a:t>num_threads</a:t>
            </a:r>
            <a:r>
              <a:rPr lang="en-US" altLang="zh-CN" dirty="0">
                <a:solidFill>
                  <a:srgbClr val="FF0000"/>
                </a:solidFill>
              </a:rPr>
              <a:t>(4) </a:t>
            </a:r>
          </a:p>
          <a:p>
            <a:r>
              <a:rPr lang="en-US" altLang="zh-CN" dirty="0"/>
              <a:t>for(</a:t>
            </a:r>
            <a:r>
              <a:rPr lang="en-US" altLang="zh-CN" dirty="0" err="1"/>
              <a:t>i</a:t>
            </a:r>
            <a:r>
              <a:rPr lang="en-US" altLang="zh-CN" dirty="0"/>
              <a:t>=0;i&lt;5;i++){		</a:t>
            </a:r>
          </a:p>
          <a:p>
            <a:r>
              <a:rPr lang="en-US" altLang="zh-CN" dirty="0"/>
              <a:t>        c[</a:t>
            </a:r>
            <a:r>
              <a:rPr lang="en-US" altLang="zh-CN" dirty="0" err="1"/>
              <a:t>i</a:t>
            </a:r>
            <a:r>
              <a:rPr lang="en-US" altLang="zh-CN" dirty="0"/>
              <a:t>] = a[</a:t>
            </a:r>
            <a:r>
              <a:rPr lang="en-US" altLang="zh-CN" dirty="0" err="1"/>
              <a:t>i</a:t>
            </a:r>
            <a:r>
              <a:rPr lang="en-US" altLang="zh-CN" dirty="0"/>
              <a:t>] + b[</a:t>
            </a:r>
            <a:r>
              <a:rPr lang="en-US" altLang="zh-CN" dirty="0" err="1"/>
              <a:t>i</a:t>
            </a:r>
            <a:r>
              <a:rPr lang="en-US" altLang="zh-CN" dirty="0"/>
              <a:t>];		</a:t>
            </a:r>
          </a:p>
          <a:p>
            <a:r>
              <a:rPr lang="en-US" altLang="zh-CN" dirty="0"/>
              <a:t>    	  … …</a:t>
            </a:r>
          </a:p>
          <a:p>
            <a:r>
              <a:rPr lang="en-US" altLang="zh-CN" dirty="0"/>
              <a:t>}	</a:t>
            </a:r>
          </a:p>
          <a:p>
            <a:r>
              <a:rPr lang="en-US" altLang="zh-CN" dirty="0"/>
              <a:t>… …</a:t>
            </a:r>
          </a:p>
          <a:p>
            <a:pPr marL="0" indent="0">
              <a:buNone/>
            </a:pPr>
            <a:endParaRPr lang="en-GB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Vector Addition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79" y="1067248"/>
            <a:ext cx="4020111" cy="19243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8124" y="3732999"/>
            <a:ext cx="144562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c[0] = a[0] + b[0];</a:t>
            </a:r>
          </a:p>
          <a:p>
            <a:r>
              <a:rPr lang="en-US" altLang="zh-CN" sz="1400" dirty="0"/>
              <a:t>c[1] = a[1] + b[1];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8718125" y="4587403"/>
            <a:ext cx="144562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c[2] = a[2] + b[2];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8718124" y="5215373"/>
            <a:ext cx="144562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c[3] = a[3] + b[4];</a:t>
            </a:r>
          </a:p>
        </p:txBody>
      </p:sp>
      <p:cxnSp>
        <p:nvCxnSpPr>
          <p:cNvPr id="9" name="连接符: 肘形 8"/>
          <p:cNvCxnSpPr>
            <a:endCxn id="6" idx="1"/>
          </p:cNvCxnSpPr>
          <p:nvPr/>
        </p:nvCxnSpPr>
        <p:spPr>
          <a:xfrm flipV="1">
            <a:off x="7803687" y="3994609"/>
            <a:ext cx="914437" cy="7411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8" idx="2"/>
            <a:endCxn id="7" idx="1"/>
          </p:cNvCxnSpPr>
          <p:nvPr/>
        </p:nvCxnSpPr>
        <p:spPr>
          <a:xfrm>
            <a:off x="7825132" y="4733273"/>
            <a:ext cx="892993" cy="80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/>
          <p:cNvCxnSpPr>
            <a:endCxn id="8" idx="1"/>
          </p:cNvCxnSpPr>
          <p:nvPr/>
        </p:nvCxnSpPr>
        <p:spPr>
          <a:xfrm>
            <a:off x="7803687" y="4735795"/>
            <a:ext cx="914437" cy="6334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0163747" y="4735795"/>
            <a:ext cx="9144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/>
          <p:cNvCxnSpPr>
            <a:stCxn id="6" idx="3"/>
          </p:cNvCxnSpPr>
          <p:nvPr/>
        </p:nvCxnSpPr>
        <p:spPr>
          <a:xfrm>
            <a:off x="10163747" y="3994609"/>
            <a:ext cx="913556" cy="7411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stCxn id="8" idx="3"/>
          </p:cNvCxnSpPr>
          <p:nvPr/>
        </p:nvCxnSpPr>
        <p:spPr>
          <a:xfrm flipV="1">
            <a:off x="10163747" y="4735795"/>
            <a:ext cx="914437" cy="6334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251408" y="3625277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269230" y="43639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1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269230" y="4946069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2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681440" y="43639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789920" y="4397241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718123" y="5738592"/>
            <a:ext cx="144562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c[4] = a[4] + b[4];</a:t>
            </a:r>
          </a:p>
        </p:txBody>
      </p:sp>
      <p:cxnSp>
        <p:nvCxnSpPr>
          <p:cNvPr id="24" name="连接符: 肘形 23"/>
          <p:cNvCxnSpPr>
            <a:endCxn id="20" idx="1"/>
          </p:cNvCxnSpPr>
          <p:nvPr/>
        </p:nvCxnSpPr>
        <p:spPr>
          <a:xfrm rot="16200000" flipH="1">
            <a:off x="8227903" y="5402261"/>
            <a:ext cx="523222" cy="4572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20" idx="3"/>
          </p:cNvCxnSpPr>
          <p:nvPr/>
        </p:nvCxnSpPr>
        <p:spPr>
          <a:xfrm flipV="1">
            <a:off x="10163746" y="5259261"/>
            <a:ext cx="456779" cy="633220"/>
          </a:xfrm>
          <a:prstGeom prst="bentConnector2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295502" y="5520178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3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4850" y="1530221"/>
            <a:ext cx="7013023" cy="4635448"/>
          </a:xfrm>
        </p:spPr>
        <p:txBody>
          <a:bodyPr>
            <a:normAutofit/>
          </a:bodyPr>
          <a:lstStyle/>
          <a:p>
            <a:r>
              <a:rPr lang="en-US" altLang="zh-CN" dirty="0"/>
              <a:t>… …	</a:t>
            </a:r>
          </a:p>
          <a:p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for </a:t>
            </a:r>
            <a:r>
              <a:rPr lang="en-US" altLang="zh-CN" dirty="0" err="1">
                <a:solidFill>
                  <a:srgbClr val="FF0000"/>
                </a:solidFill>
              </a:rPr>
              <a:t>num_threads</a:t>
            </a:r>
            <a:r>
              <a:rPr lang="en-US" altLang="zh-CN" dirty="0">
                <a:solidFill>
                  <a:srgbClr val="FF0000"/>
                </a:solidFill>
              </a:rPr>
              <a:t>(2) </a:t>
            </a:r>
          </a:p>
          <a:p>
            <a:r>
              <a:rPr lang="en-US" altLang="zh-CN" dirty="0"/>
              <a:t>for(</a:t>
            </a:r>
            <a:r>
              <a:rPr lang="en-US" altLang="zh-CN" dirty="0" err="1"/>
              <a:t>i</a:t>
            </a:r>
            <a:r>
              <a:rPr lang="en-US" altLang="zh-CN" dirty="0"/>
              <a:t>=0;i&lt;5;i++){		</a:t>
            </a:r>
          </a:p>
          <a:p>
            <a:r>
              <a:rPr lang="en-US" altLang="zh-CN" dirty="0"/>
              <a:t>        c[</a:t>
            </a:r>
            <a:r>
              <a:rPr lang="en-US" altLang="zh-CN" dirty="0" err="1"/>
              <a:t>i</a:t>
            </a:r>
            <a:r>
              <a:rPr lang="en-US" altLang="zh-CN" dirty="0"/>
              <a:t>] = a[</a:t>
            </a:r>
            <a:r>
              <a:rPr lang="en-US" altLang="zh-CN" dirty="0" err="1"/>
              <a:t>i</a:t>
            </a:r>
            <a:r>
              <a:rPr lang="en-US" altLang="zh-CN" dirty="0"/>
              <a:t>] + b[</a:t>
            </a:r>
            <a:r>
              <a:rPr lang="en-US" altLang="zh-CN" dirty="0" err="1"/>
              <a:t>i</a:t>
            </a:r>
            <a:r>
              <a:rPr lang="en-US" altLang="zh-CN" dirty="0"/>
              <a:t>];		</a:t>
            </a:r>
          </a:p>
          <a:p>
            <a:r>
              <a:rPr lang="en-US" altLang="zh-CN" dirty="0"/>
              <a:t>    	  … …</a:t>
            </a:r>
          </a:p>
          <a:p>
            <a:r>
              <a:rPr lang="en-US" altLang="zh-CN" dirty="0"/>
              <a:t>}	</a:t>
            </a:r>
          </a:p>
          <a:p>
            <a:r>
              <a:rPr lang="en-US" altLang="zh-CN" dirty="0"/>
              <a:t>…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Vector Addition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206" y="1135509"/>
            <a:ext cx="4048690" cy="1895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8124" y="3732999"/>
            <a:ext cx="144562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c[3] = a[3] + b[3]; c[4] = a[4] + b[4]; 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8718125" y="4474186"/>
            <a:ext cx="1445623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c[0] = a[0] + b[0];</a:t>
            </a:r>
          </a:p>
          <a:p>
            <a:r>
              <a:rPr lang="en-US" altLang="zh-CN" sz="1400" dirty="0"/>
              <a:t>c[1] = a[1] + b[1];</a:t>
            </a:r>
            <a:endParaRPr lang="zh-CN" altLang="en-US" sz="1400" dirty="0"/>
          </a:p>
          <a:p>
            <a:r>
              <a:rPr lang="en-US" altLang="zh-CN" sz="1400" dirty="0"/>
              <a:t>c[2] = a[2] + b[2];</a:t>
            </a:r>
          </a:p>
        </p:txBody>
      </p:sp>
      <p:cxnSp>
        <p:nvCxnSpPr>
          <p:cNvPr id="9" name="连接符: 肘形 8"/>
          <p:cNvCxnSpPr>
            <a:endCxn id="6" idx="1"/>
          </p:cNvCxnSpPr>
          <p:nvPr/>
        </p:nvCxnSpPr>
        <p:spPr>
          <a:xfrm rot="5400000" flipH="1" flipV="1">
            <a:off x="8041267" y="4173390"/>
            <a:ext cx="855638" cy="4980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 flipV="1">
            <a:off x="7825131" y="4843518"/>
            <a:ext cx="892994" cy="6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0162865" y="4854022"/>
            <a:ext cx="9144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/>
          <p:cNvCxnSpPr>
            <a:stCxn id="6" idx="3"/>
          </p:cNvCxnSpPr>
          <p:nvPr/>
        </p:nvCxnSpPr>
        <p:spPr>
          <a:xfrm>
            <a:off x="10163747" y="3994609"/>
            <a:ext cx="913556" cy="85563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251408" y="3625277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220048" y="4503242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753514" y="4503242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728960" y="4480915"/>
            <a:ext cx="2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413" y="1530221"/>
            <a:ext cx="10766987" cy="482295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dirty="0">
                <a:sym typeface="+mn-ea"/>
              </a:rPr>
              <a:t>Shared memory programming model: variables are </a:t>
            </a:r>
            <a:r>
              <a:rPr dirty="0">
                <a:solidFill>
                  <a:srgbClr val="FF3300"/>
                </a:solidFill>
                <a:sym typeface="+mn-ea"/>
              </a:rPr>
              <a:t>shared by default</a:t>
            </a:r>
          </a:p>
          <a:p>
            <a:pPr lvl="1" eaLnBrk="1" hangingPunct="1"/>
            <a:r>
              <a:rPr sz="2800" dirty="0">
                <a:sym typeface="+mn-ea"/>
              </a:rPr>
              <a:t>threads read and write </a:t>
            </a:r>
            <a:r>
              <a:rPr sz="2800" dirty="0">
                <a:solidFill>
                  <a:srgbClr val="FF3300"/>
                </a:solidFill>
                <a:sym typeface="+mn-ea"/>
              </a:rPr>
              <a:t>shared</a:t>
            </a:r>
            <a:r>
              <a:rPr sz="2800" dirty="0">
                <a:sym typeface="+mn-ea"/>
              </a:rPr>
              <a:t> variables</a:t>
            </a:r>
            <a:endParaRPr sz="2800" dirty="0"/>
          </a:p>
          <a:p>
            <a:pPr lvl="2" eaLnBrk="1" hangingPunct="1"/>
            <a:r>
              <a:rPr sz="2800" dirty="0">
                <a:solidFill>
                  <a:srgbClr val="FF0000"/>
                </a:solidFill>
                <a:sym typeface="+mn-ea"/>
              </a:rPr>
              <a:t>no need </a:t>
            </a:r>
            <a:r>
              <a:rPr sz="2800" dirty="0">
                <a:sym typeface="+mn-ea"/>
              </a:rPr>
              <a:t>for explicit </a:t>
            </a:r>
            <a:r>
              <a:rPr sz="2800" dirty="0">
                <a:solidFill>
                  <a:srgbClr val="FF0000"/>
                </a:solidFill>
                <a:sym typeface="+mn-ea"/>
              </a:rPr>
              <a:t>message passing</a:t>
            </a:r>
            <a:endParaRPr sz="2800" dirty="0">
              <a:solidFill>
                <a:srgbClr val="FF0000"/>
              </a:solidFill>
            </a:endParaRPr>
          </a:p>
          <a:p>
            <a:pPr lvl="1" eaLnBrk="1" hangingPunct="1"/>
            <a:r>
              <a:rPr lang="en-GB" sz="2800" dirty="0">
                <a:sym typeface="+mn-ea"/>
              </a:rPr>
              <a:t>U</a:t>
            </a:r>
            <a:r>
              <a:rPr sz="2800" dirty="0">
                <a:sym typeface="+mn-ea"/>
              </a:rPr>
              <a:t>se </a:t>
            </a:r>
            <a:r>
              <a:rPr sz="2800" dirty="0">
                <a:solidFill>
                  <a:srgbClr val="FF3300"/>
                </a:solidFill>
                <a:sym typeface="+mn-ea"/>
              </a:rPr>
              <a:t>synchronization</a:t>
            </a:r>
            <a:r>
              <a:rPr sz="2800" dirty="0">
                <a:sym typeface="+mn-ea"/>
              </a:rPr>
              <a:t> to protect against race conditions</a:t>
            </a:r>
            <a:endParaRPr sz="2800" dirty="0"/>
          </a:p>
          <a:p>
            <a:pPr lvl="1" eaLnBrk="1" hangingPunct="1"/>
            <a:r>
              <a:rPr lang="en-GB" sz="2800" dirty="0">
                <a:sym typeface="+mn-ea"/>
              </a:rPr>
              <a:t>C</a:t>
            </a:r>
            <a:r>
              <a:rPr sz="2800" dirty="0">
                <a:sym typeface="+mn-ea"/>
              </a:rPr>
              <a:t>hange </a:t>
            </a:r>
            <a:r>
              <a:rPr sz="2800" dirty="0">
                <a:solidFill>
                  <a:srgbClr val="FF0000"/>
                </a:solidFill>
                <a:sym typeface="+mn-ea"/>
              </a:rPr>
              <a:t>storage attributes </a:t>
            </a:r>
            <a:r>
              <a:rPr sz="2800" dirty="0">
                <a:sym typeface="+mn-ea"/>
              </a:rPr>
              <a:t>for minimizing </a:t>
            </a:r>
            <a:r>
              <a:rPr sz="2800" dirty="0">
                <a:solidFill>
                  <a:srgbClr val="FF0000"/>
                </a:solidFill>
                <a:sym typeface="+mn-ea"/>
              </a:rPr>
              <a:t>synchronization</a:t>
            </a:r>
            <a:r>
              <a:rPr sz="2800" dirty="0">
                <a:sym typeface="+mn-ea"/>
              </a:rPr>
              <a:t> and improving </a:t>
            </a:r>
            <a:r>
              <a:rPr sz="2800" dirty="0">
                <a:solidFill>
                  <a:srgbClr val="FF0000"/>
                </a:solidFill>
                <a:sym typeface="+mn-ea"/>
              </a:rPr>
              <a:t>cache reuse</a:t>
            </a:r>
            <a:endParaRPr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dirty="0">
                <a:sym typeface="+mn-ea"/>
              </a:rPr>
              <a:t>Global variables are </a:t>
            </a:r>
            <a:r>
              <a:rPr lang="en-US" b="1" dirty="0">
                <a:solidFill>
                  <a:srgbClr val="FF0000"/>
                </a:solidFill>
                <a:latin typeface="Courier New" panose="02070409020205090404" pitchFamily="49" charset="0"/>
                <a:sym typeface="+mn-ea"/>
              </a:rPr>
              <a:t>shared</a:t>
            </a:r>
            <a:r>
              <a:rPr dirty="0">
                <a:sym typeface="+mn-ea"/>
              </a:rPr>
              <a:t> among threads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dirty="0">
                <a:sym typeface="+mn-ea"/>
              </a:rPr>
              <a:t>C: file scope variables, </a:t>
            </a:r>
            <a:r>
              <a:rPr b="1" dirty="0">
                <a:latin typeface="Courier New" panose="02070409020205090404" pitchFamily="49" charset="0"/>
                <a:sym typeface="+mn-ea"/>
              </a:rPr>
              <a:t>static</a:t>
            </a:r>
            <a:endParaRPr dirty="0"/>
          </a:p>
          <a:p>
            <a:pPr eaLnBrk="1" hangingPunct="1">
              <a:lnSpc>
                <a:spcPct val="80000"/>
              </a:lnSpc>
            </a:pPr>
            <a:r>
              <a:rPr dirty="0">
                <a:sym typeface="+mn-ea"/>
              </a:rPr>
              <a:t>Private Variables:</a:t>
            </a:r>
            <a:endParaRPr dirty="0"/>
          </a:p>
          <a:p>
            <a:pPr lvl="1">
              <a:lnSpc>
                <a:spcPct val="80000"/>
              </a:lnSpc>
            </a:pPr>
            <a:r>
              <a:rPr lang="en-GB" dirty="0">
                <a:sym typeface="+mn-ea"/>
              </a:rPr>
              <a:t>E</a:t>
            </a:r>
            <a:r>
              <a:rPr dirty="0">
                <a:sym typeface="+mn-ea"/>
              </a:rPr>
              <a:t>xist only within the new scope, i.e. they are uninitialized and</a:t>
            </a:r>
            <a:endParaRPr lang="en-US" dirty="0">
              <a:sym typeface="+mn-ea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dirty="0">
                <a:sym typeface="+mn-ea"/>
              </a:rPr>
              <a:t>undefined outside the data scope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L</a:t>
            </a:r>
            <a:r>
              <a:rPr dirty="0">
                <a:solidFill>
                  <a:srgbClr val="FF0000"/>
                </a:solidFill>
                <a:sym typeface="+mn-ea"/>
              </a:rPr>
              <a:t>oop index </a:t>
            </a:r>
            <a:r>
              <a:rPr dirty="0">
                <a:sym typeface="+mn-ea"/>
              </a:rPr>
              <a:t>variables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dirty="0">
                <a:solidFill>
                  <a:srgbClr val="FF0000"/>
                </a:solidFill>
                <a:sym typeface="+mn-ea"/>
              </a:rPr>
              <a:t>Stack variables </a:t>
            </a:r>
            <a:r>
              <a:rPr dirty="0">
                <a:sym typeface="+mn-ea"/>
              </a:rPr>
              <a:t>in sub-programs called from parallel regions</a:t>
            </a:r>
            <a:endParaRPr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Storage Model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2762250" y="1530350"/>
          <a:ext cx="6872288" cy="459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" r:id="rId3" imgW="7762875" imgH="5191125" progId="Paint.Picture">
                  <p:embed/>
                </p:oleObj>
              </mc:Choice>
              <mc:Fallback>
                <p:oleObj r:id="rId3" imgW="7762875" imgH="5191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2250" y="1530350"/>
                        <a:ext cx="6872288" cy="459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Shared Memory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942965" y="1424940"/>
            <a:ext cx="4324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dirty="0"/>
              <a:t>Intel 12th Gen Alder Lake Memory Hierachy</a:t>
            </a:r>
          </a:p>
        </p:txBody>
      </p:sp>
      <p:pic>
        <p:nvPicPr>
          <p:cNvPr id="2208" name="Picture 1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4" y="1861820"/>
            <a:ext cx="3129915" cy="21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0" name="Picture 1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0" y="4636448"/>
            <a:ext cx="3600681" cy="14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1016653" y="149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i="0" dirty="0">
                <a:solidFill>
                  <a:srgbClr val="000000"/>
                </a:solidFill>
                <a:effectLst/>
                <a:latin typeface="Times New Roman" panose="02020503050405090304" pitchFamily="18" charset="0"/>
              </a:rPr>
              <a:t>Uniform Memory Access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59615" y="4307343"/>
            <a:ext cx="3129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i="0" dirty="0">
                <a:solidFill>
                  <a:srgbClr val="000000"/>
                </a:solidFill>
                <a:effectLst/>
                <a:latin typeface="Times New Roman" panose="02020503050405090304" pitchFamily="18" charset="0"/>
              </a:rPr>
              <a:t>Non-Uniform Memory Access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413" y="1530221"/>
            <a:ext cx="6214037" cy="216547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2400" dirty="0">
                <a:sym typeface="+mn-ea"/>
              </a:rPr>
              <a:t>… … </a:t>
            </a:r>
          </a:p>
          <a:p>
            <a:r>
              <a:rPr lang="en-US" altLang="zh-CN" sz="2400" dirty="0">
                <a:sym typeface="+mn-ea"/>
              </a:rPr>
              <a:t>#pragma omp parallel for num_threads(2)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	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ym typeface="+mn-ea"/>
              </a:rPr>
              <a:t>for(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=0;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&lt;5;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++){		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        int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tid</a:t>
            </a:r>
            <a:r>
              <a:rPr lang="en-US" altLang="zh-CN" sz="2400" dirty="0">
                <a:sym typeface="+mn-ea"/>
              </a:rPr>
              <a:t> = omp_get_thread_num();		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        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] = 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a</a:t>
            </a:r>
            <a:r>
              <a:rPr lang="en-US" altLang="zh-CN" sz="2400" dirty="0"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] + 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b</a:t>
            </a:r>
            <a:r>
              <a:rPr lang="en-US" altLang="zh-CN" sz="2400" dirty="0"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ym typeface="+mn-ea"/>
              </a:rPr>
              <a:t>];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}	</a:t>
            </a:r>
          </a:p>
          <a:p>
            <a:r>
              <a:rPr lang="en-US" altLang="en-US" sz="2400" dirty="0">
                <a:sym typeface="+mn-ea"/>
              </a:rPr>
              <a:t>… … </a:t>
            </a:r>
            <a:endParaRPr lang="en-GB" alt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Vector Addition</a:t>
            </a:r>
            <a:endParaRPr lang="en-GB" altLang="en-US" dirty="0"/>
          </a:p>
        </p:txBody>
      </p:sp>
      <p:sp>
        <p:nvSpPr>
          <p:cNvPr id="4" name="Content Placeholder 1"/>
          <p:cNvSpPr txBox="1"/>
          <p:nvPr/>
        </p:nvSpPr>
        <p:spPr>
          <a:xfrm>
            <a:off x="815412" y="3848100"/>
            <a:ext cx="6214037" cy="21654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ym typeface="+mn-ea"/>
              </a:rPr>
              <a:t>int </a:t>
            </a:r>
            <a:r>
              <a:rPr lang="en-US" altLang="zh-CN" sz="2400" dirty="0" err="1">
                <a:sym typeface="+mn-ea"/>
              </a:rPr>
              <a:t>func</a:t>
            </a:r>
            <a:r>
              <a:rPr lang="en-US" altLang="zh-CN" sz="2400" dirty="0">
                <a:sym typeface="+mn-ea"/>
              </a:rPr>
              <a:t>(int a, int b){ int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 =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A</a:t>
            </a:r>
            <a:r>
              <a:rPr lang="en-US" altLang="zh-CN" sz="2400" dirty="0">
                <a:sym typeface="+mn-ea"/>
              </a:rPr>
              <a:t> +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2400" dirty="0">
                <a:sym typeface="+mn-ea"/>
              </a:rPr>
              <a:t>; return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;}</a:t>
            </a:r>
          </a:p>
          <a:p>
            <a:r>
              <a:rPr lang="en-US" altLang="zh-CN" sz="2400" dirty="0">
                <a:sym typeface="+mn-ea"/>
              </a:rPr>
              <a:t>… …</a:t>
            </a:r>
          </a:p>
          <a:p>
            <a:r>
              <a:rPr lang="en-US" altLang="zh-CN" sz="2400" dirty="0">
                <a:sym typeface="+mn-ea"/>
              </a:rPr>
              <a:t>#pragma </a:t>
            </a:r>
            <a:r>
              <a:rPr lang="en-US" altLang="zh-CN" sz="2400" dirty="0" err="1">
                <a:sym typeface="+mn-ea"/>
              </a:rPr>
              <a:t>omp</a:t>
            </a:r>
            <a:r>
              <a:rPr lang="en-US" altLang="zh-CN" sz="2400" dirty="0">
                <a:sym typeface="+mn-ea"/>
              </a:rPr>
              <a:t> parallel </a:t>
            </a:r>
            <a:r>
              <a:rPr lang="en-US" altLang="zh-CN" sz="2400" dirty="0" err="1">
                <a:sym typeface="+mn-ea"/>
              </a:rPr>
              <a:t>num_threads</a:t>
            </a:r>
            <a:r>
              <a:rPr lang="en-US" altLang="zh-CN" sz="2400" dirty="0">
                <a:sym typeface="+mn-ea"/>
              </a:rPr>
              <a:t>(2)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	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ym typeface="+mn-ea"/>
              </a:rPr>
              <a:t>{		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        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=</a:t>
            </a:r>
            <a:r>
              <a:rPr lang="en-US" altLang="zh-CN" sz="2400" dirty="0" err="1">
                <a:sym typeface="+mn-ea"/>
              </a:rPr>
              <a:t>func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A</a:t>
            </a:r>
            <a:r>
              <a:rPr lang="en-US" altLang="zh-CN" sz="2400" dirty="0">
                <a:sym typeface="+mn-ea"/>
              </a:rPr>
              <a:t>, 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B</a:t>
            </a:r>
            <a:r>
              <a:rPr lang="en-US" altLang="zh-CN" sz="2400" dirty="0">
                <a:sym typeface="+mn-ea"/>
              </a:rPr>
              <a:t>);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}	</a:t>
            </a:r>
          </a:p>
          <a:p>
            <a:r>
              <a:rPr lang="en-US" altLang="en-US" sz="2400" dirty="0">
                <a:sym typeface="+mn-ea"/>
              </a:rPr>
              <a:t>… … </a:t>
            </a:r>
            <a:endParaRPr lang="en-GB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572429" y="299574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72428" y="3317966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72428" y="363147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21366" y="299574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321365" y="3317966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321365" y="363147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070302" y="299574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70301" y="3317966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70301" y="363147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611008" y="2507959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solidFill>
                  <a:srgbClr val="00B050"/>
                </a:solidFill>
              </a:rPr>
              <a:t>a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59945" y="252532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solidFill>
                  <a:srgbClr val="00B050"/>
                </a:solidFill>
              </a:rPr>
              <a:t>b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17697" y="2534085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solidFill>
                  <a:srgbClr val="00B050"/>
                </a:solidFill>
              </a:rPr>
              <a:t>c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675446" y="3156857"/>
            <a:ext cx="37011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682658" y="3479074"/>
            <a:ext cx="37011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7682658" y="3792582"/>
            <a:ext cx="37011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939206" y="2763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9206" y="3156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50082" y="3474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572428" y="396239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21365" y="396239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070301" y="3962399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675444" y="4123507"/>
            <a:ext cx="37011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572428" y="429332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21365" y="429332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070301" y="4293324"/>
            <a:ext cx="409303" cy="32221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675444" y="4454432"/>
            <a:ext cx="37011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959569" y="37969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59569" y="412350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右大括号 37"/>
          <p:cNvSpPr/>
          <p:nvPr/>
        </p:nvSpPr>
        <p:spPr>
          <a:xfrm rot="16200000">
            <a:off x="9364908" y="1533905"/>
            <a:ext cx="322215" cy="1907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53366" y="1917688"/>
            <a:ext cx="21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Shared over threads </a:t>
            </a:r>
            <a:endParaRPr lang="zh-CN" altLang="en-US" dirty="0"/>
          </a:p>
        </p:txBody>
      </p:sp>
      <p:sp>
        <p:nvSpPr>
          <p:cNvPr id="40" name="右大括号 39"/>
          <p:cNvSpPr/>
          <p:nvPr/>
        </p:nvSpPr>
        <p:spPr>
          <a:xfrm rot="10800000">
            <a:off x="7449310" y="2995748"/>
            <a:ext cx="329566" cy="1619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220008" y="3391654"/>
            <a:ext cx="149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Independent between threads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800" dirty="0"/>
              <a:t>Greeting</a:t>
            </a:r>
          </a:p>
          <a:p>
            <a:pPr marL="990600" lvl="1" indent="-533400" eaLnBrk="1" hangingPunct="1"/>
            <a:r>
              <a:rPr lang="en-US" altLang="zh-CN" dirty="0"/>
              <a:t>Version History, OpenMP </a:t>
            </a:r>
            <a:r>
              <a:rPr lang="en-GB" altLang="en-US" dirty="0"/>
              <a:t>in Nutshell,</a:t>
            </a:r>
            <a:r>
              <a:rPr lang="en-US" altLang="zh-CN" sz="2400" dirty="0"/>
              <a:t> </a:t>
            </a:r>
            <a:r>
              <a:rPr lang="en-US" altLang="zh-CN" dirty="0"/>
              <a:t>Objectives 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800" dirty="0"/>
              <a:t>Getting Our Feet Wet</a:t>
            </a:r>
          </a:p>
          <a:p>
            <a:pPr marL="990600" lvl="1" indent="-533400" eaLnBrk="1" hangingPunct="1"/>
            <a:r>
              <a:rPr lang="en-GB" sz="2400" dirty="0"/>
              <a:t>OpenMP</a:t>
            </a:r>
            <a:r>
              <a:rPr lang="en-GB" altLang="en-US" sz="2400" dirty="0"/>
              <a:t> programming </a:t>
            </a:r>
            <a:r>
              <a:rPr lang="en-US" altLang="en-US" sz="2400" dirty="0"/>
              <a:t>model 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+mn-ea"/>
              </a:rPr>
              <a:t>interface, </a:t>
            </a:r>
            <a:r>
              <a:rPr lang="en-US" altLang="zh-CN" sz="2400" dirty="0"/>
              <a:t>execution, memory, …), compiling and execution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800" dirty="0"/>
              <a:t>Diving In</a:t>
            </a:r>
          </a:p>
          <a:p>
            <a:pPr marL="990600" lvl="1" indent="-533400" eaLnBrk="1" hangingPunct="1"/>
            <a:r>
              <a:rPr lang="en-US" altLang="zh-CN" sz="2400" dirty="0"/>
              <a:t>Work sharing, data scoping, synchronization, runtime control</a:t>
            </a:r>
          </a:p>
          <a:p>
            <a:pPr marL="990600" lvl="1" indent="-533400" algn="l" eaLnBrk="1" hangingPunct="1">
              <a:buClrTx/>
              <a:buSzTx/>
            </a:pPr>
            <a:r>
              <a:rPr lang="en-US" altLang="zh-CN" sz="2400" dirty="0"/>
              <a:t>Profiling, optimization (false sharing)</a:t>
            </a:r>
          </a:p>
          <a:p>
            <a:pPr marL="57150" indent="0">
              <a:buNone/>
            </a:pPr>
            <a:r>
              <a:rPr lang="en-US" altLang="zh-CN" sz="2400" dirty="0"/>
              <a:t>Swimming Like a Champion</a:t>
            </a:r>
          </a:p>
          <a:p>
            <a:pPr marL="800100" lvl="1"/>
            <a:r>
              <a:rPr lang="en-US" altLang="zh-CN" sz="2400" dirty="0"/>
              <a:t>Matrix Vector Multiplication , Approximation of PI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Course Overview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Compilers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87864" y="2453640"/>
            <a:ext cx="4206232" cy="364807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None/>
            </a:pPr>
            <a:r>
              <a:rPr dirty="0">
                <a:sym typeface="+mn-ea"/>
              </a:rPr>
              <a:t>Intel (icc, ifort, icpc)</a:t>
            </a:r>
            <a:endParaRPr dirty="0"/>
          </a:p>
          <a:p>
            <a:pPr lvl="1" eaLnBrk="1" hangingPunct="1"/>
            <a:r>
              <a:rPr lang="en-US" dirty="0">
                <a:sym typeface="+mn-ea"/>
              </a:rPr>
              <a:t>"</a:t>
            </a:r>
            <a:r>
              <a:rPr dirty="0">
                <a:sym typeface="+mn-ea"/>
              </a:rPr>
              <a:t>-</a:t>
            </a:r>
            <a:r>
              <a:rPr dirty="0" err="1">
                <a:sym typeface="+mn-ea"/>
              </a:rPr>
              <a:t>openmp</a:t>
            </a:r>
            <a:r>
              <a:rPr lang="en-US" dirty="0">
                <a:sym typeface="+mn-ea"/>
              </a:rPr>
              <a:t>"</a:t>
            </a:r>
            <a:endParaRPr dirty="0">
              <a:solidFill>
                <a:schemeClr val="hlink"/>
              </a:solidFill>
            </a:endParaRPr>
          </a:p>
          <a:p>
            <a:pPr eaLnBrk="1" hangingPunct="1">
              <a:buNone/>
            </a:pPr>
            <a:r>
              <a:rPr dirty="0">
                <a:sym typeface="+mn-ea"/>
              </a:rPr>
              <a:t>PGI (pgcc, pgf90, …)</a:t>
            </a:r>
            <a:endParaRPr dirty="0"/>
          </a:p>
          <a:p>
            <a:pPr lvl="1" eaLnBrk="1" hangingPunct="1"/>
            <a:r>
              <a:rPr lang="en-US" dirty="0">
                <a:sym typeface="+mn-ea"/>
              </a:rPr>
              <a:t>"</a:t>
            </a:r>
            <a:r>
              <a:rPr dirty="0">
                <a:sym typeface="+mn-ea"/>
              </a:rPr>
              <a:t>-</a:t>
            </a:r>
            <a:r>
              <a:rPr dirty="0" err="1">
                <a:sym typeface="+mn-ea"/>
              </a:rPr>
              <a:t>mp</a:t>
            </a:r>
            <a:r>
              <a:rPr lang="en-US" dirty="0">
                <a:sym typeface="+mn-ea"/>
              </a:rPr>
              <a:t>"</a:t>
            </a:r>
            <a:endParaRPr dirty="0">
              <a:sym typeface="+mn-ea"/>
            </a:endParaRPr>
          </a:p>
          <a:p>
            <a:pPr lvl="1" eaLnBrk="1" hangingPunct="1"/>
            <a:r>
              <a:rPr lang="en-GB" dirty="0">
                <a:sym typeface="+mn-ea"/>
              </a:rPr>
              <a:t>Now in NVIDIA HPC SDK</a:t>
            </a:r>
          </a:p>
          <a:p>
            <a:pPr eaLnBrk="1" hangingPunct="1">
              <a:buNone/>
            </a:pPr>
            <a:r>
              <a:rPr dirty="0">
                <a:sym typeface="+mn-ea"/>
              </a:rPr>
              <a:t>GNU (</a:t>
            </a:r>
            <a:r>
              <a:rPr dirty="0">
                <a:solidFill>
                  <a:srgbClr val="FF0000"/>
                </a:solidFill>
                <a:sym typeface="+mn-ea"/>
              </a:rPr>
              <a:t>gcc</a:t>
            </a:r>
            <a:r>
              <a:rPr dirty="0">
                <a:sym typeface="+mn-ea"/>
              </a:rPr>
              <a:t>, gfortran, g++)</a:t>
            </a:r>
            <a:endParaRPr dirty="0"/>
          </a:p>
          <a:p>
            <a:pPr lvl="1" eaLnBrk="1" hangingPunct="1"/>
            <a:r>
              <a:rPr lang="en-US" dirty="0">
                <a:sym typeface="+mn-ea"/>
              </a:rPr>
              <a:t>"</a:t>
            </a:r>
            <a:r>
              <a:rPr dirty="0">
                <a:sym typeface="+mn-ea"/>
              </a:rPr>
              <a:t>-</a:t>
            </a:r>
            <a:r>
              <a:rPr dirty="0" err="1">
                <a:sym typeface="+mn-ea"/>
              </a:rPr>
              <a:t>fopenmp</a:t>
            </a:r>
            <a:r>
              <a:rPr lang="en-US" dirty="0">
                <a:sym typeface="+mn-ea"/>
              </a:rPr>
              <a:t>"</a:t>
            </a:r>
            <a:endParaRPr dirty="0"/>
          </a:p>
          <a:p>
            <a:pPr lvl="1" eaLnBrk="1" hangingPunct="1"/>
            <a:r>
              <a:rPr dirty="0">
                <a:sym typeface="+mn-ea"/>
              </a:rPr>
              <a:t>need version </a:t>
            </a:r>
            <a:r>
              <a:rPr dirty="0">
                <a:solidFill>
                  <a:srgbClr val="FF3300"/>
                </a:solidFill>
                <a:sym typeface="+mn-ea"/>
              </a:rPr>
              <a:t>4.2 or later</a:t>
            </a:r>
          </a:p>
          <a:p>
            <a:pPr marL="0" lvl="0" indent="0" eaLnBrk="1" hangingPunct="1">
              <a:buNone/>
            </a:pPr>
            <a:r>
              <a:rPr lang="en-GB" sz="2800" dirty="0">
                <a:sym typeface="+mn-ea"/>
              </a:rPr>
              <a:t>LLVM with </a:t>
            </a:r>
            <a:r>
              <a:rPr sz="2800" dirty="0">
                <a:sym typeface="+mn-ea"/>
              </a:rPr>
              <a:t>Clang</a:t>
            </a:r>
            <a:r>
              <a:rPr lang="en-GB" sz="2800" dirty="0">
                <a:sym typeface="+mn-ea"/>
              </a:rPr>
              <a:t>&amp;Clang++</a:t>
            </a:r>
            <a:endParaRPr sz="2800" dirty="0">
              <a:sym typeface="+mn-ea"/>
            </a:endParaRPr>
          </a:p>
          <a:p>
            <a:pPr lvl="1" algn="l" eaLnBrk="1" hangingPunct="1">
              <a:buClrTx/>
              <a:buSzTx/>
            </a:pPr>
            <a:r>
              <a:rPr lang="en-US" sz="2400" dirty="0">
                <a:sym typeface="+mn-ea"/>
              </a:rPr>
              <a:t>"</a:t>
            </a:r>
            <a:r>
              <a:rPr sz="2400" dirty="0">
                <a:sym typeface="+mn-ea"/>
              </a:rPr>
              <a:t>-</a:t>
            </a:r>
            <a:r>
              <a:rPr sz="2400" dirty="0" err="1">
                <a:sym typeface="+mn-ea"/>
              </a:rPr>
              <a:t>fopenmp</a:t>
            </a:r>
            <a:r>
              <a:rPr lang="en-US" sz="2400" dirty="0">
                <a:sym typeface="+mn-ea"/>
              </a:rPr>
              <a:t>"</a:t>
            </a:r>
            <a:endParaRPr sz="2400" dirty="0"/>
          </a:p>
          <a:p>
            <a:pPr marL="0" lvl="0" indent="0" eaLnBrk="1" hangingPunct="1">
              <a:buNone/>
            </a:pPr>
            <a:endParaRPr dirty="0"/>
          </a:p>
          <a:p>
            <a:endParaRPr lang="zh-CN" altLang="en-US" dirty="0"/>
          </a:p>
        </p:txBody>
      </p:sp>
      <p:pic>
        <p:nvPicPr>
          <p:cNvPr id="108" name="Content Placeholder 107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2457" y="3042920"/>
            <a:ext cx="1637030" cy="1036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Picture 5" descr="intel_BlueOnWhite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2" y="2315845"/>
            <a:ext cx="120332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6" name="Picture 6" descr="The_GNU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2" y="4168140"/>
            <a:ext cx="93662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5"/>
          <a:stretch>
            <a:fillRect/>
          </a:stretch>
        </p:blipFill>
        <p:spPr>
          <a:xfrm>
            <a:off x="819792" y="5268595"/>
            <a:ext cx="1017270" cy="833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796290" y="1485900"/>
            <a:ext cx="108223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eaLnBrk="1" hangingPunct="1">
              <a:buFont typeface="Arial" panose="02080604020202020204" pitchFamily="34" charset="0"/>
              <a:buChar char="•"/>
            </a:pPr>
            <a:r>
              <a:rPr sz="2400" dirty="0">
                <a:sym typeface="+mn-ea"/>
              </a:rPr>
              <a:t>No specific Fortran 90 or C++ features are required by the OpenMP specification</a:t>
            </a:r>
            <a:endParaRPr sz="2400" dirty="0"/>
          </a:p>
          <a:p>
            <a:pPr marL="285750" indent="-285750" eaLnBrk="1" hangingPunct="1">
              <a:buFont typeface="Arial" panose="02080604020202020204" pitchFamily="34" charset="0"/>
              <a:buChar char="•"/>
            </a:pPr>
            <a:r>
              <a:rPr sz="2400" dirty="0">
                <a:sym typeface="+mn-ea"/>
              </a:rPr>
              <a:t>Most compilers support OpenMP</a:t>
            </a:r>
            <a:endParaRPr lang="en-GB" altLang="en-US" sz="2400" dirty="0">
              <a:sym typeface="+mn-ea"/>
            </a:endParaRPr>
          </a:p>
        </p:txBody>
      </p:sp>
      <p:pic>
        <p:nvPicPr>
          <p:cNvPr id="3074" name="Picture 2" descr="c compilation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93" y="2022475"/>
            <a:ext cx="22002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Microsoft Windows </a:t>
            </a:r>
          </a:p>
          <a:p>
            <a:pPr lvl="1"/>
            <a:r>
              <a:rPr lang="en-GB" altLang="en-US" dirty="0"/>
              <a:t>Microsoft Visual Studio, </a:t>
            </a:r>
          </a:p>
          <a:p>
            <a:pPr lvl="1"/>
            <a:r>
              <a:rPr lang="en-GB" altLang="en-US" dirty="0"/>
              <a:t>Intel Parallel Studio</a:t>
            </a:r>
          </a:p>
          <a:p>
            <a:r>
              <a:rPr lang="en-GB" altLang="en-US" dirty="0"/>
              <a:t>Unix, Linux</a:t>
            </a:r>
          </a:p>
          <a:p>
            <a:pPr lvl="1"/>
            <a:r>
              <a:rPr lang="en-GB" altLang="en-US" dirty="0"/>
              <a:t>Shell terminal</a:t>
            </a:r>
          </a:p>
          <a:p>
            <a:r>
              <a:rPr lang="en-GB" altLang="en-US" dirty="0"/>
              <a:t>MacOS</a:t>
            </a:r>
          </a:p>
          <a:p>
            <a:pPr lvl="1"/>
            <a:r>
              <a:rPr lang="en-GB" altLang="en-US" dirty="0" err="1"/>
              <a:t>Xcode</a:t>
            </a:r>
            <a:endParaRPr lang="en-GB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Execution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3763"/>
            <a:ext cx="5370100" cy="3250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Content Placeholder 11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6485" y="1539875"/>
            <a:ext cx="7207250" cy="4596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Diving 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en-US" altLang="zh-CN" dirty="0"/>
              <a:t> directive</a:t>
            </a:r>
          </a:p>
          <a:p>
            <a:pPr lvl="1"/>
            <a:r>
              <a:rPr lang="en-US" altLang="zh-CN" dirty="0"/>
              <a:t>The loop is immediately executed in parallel by the team. </a:t>
            </a:r>
          </a:p>
          <a:p>
            <a:pPr lvl="1"/>
            <a:r>
              <a:rPr lang="en-US" altLang="zh-CN" dirty="0"/>
              <a:t>It assumes a parallel region is initiated, or it executes in serial.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section(s)</a:t>
            </a:r>
            <a:r>
              <a:rPr lang="en-US" altLang="zh-CN" dirty="0"/>
              <a:t> directive</a:t>
            </a:r>
          </a:p>
          <a:p>
            <a:pPr lvl="1"/>
            <a:r>
              <a:rPr lang="en-GB" altLang="zh-CN" dirty="0"/>
              <a:t>It is non-iterative work-sharing construct.</a:t>
            </a:r>
          </a:p>
          <a:p>
            <a:pPr lvl="1"/>
            <a:r>
              <a:rPr lang="en-US" altLang="zh-CN" dirty="0"/>
              <a:t>It divides code among the threads in the team.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single</a:t>
            </a:r>
            <a:r>
              <a:rPr lang="en-US" altLang="zh-CN" dirty="0"/>
              <a:t> directive</a:t>
            </a:r>
          </a:p>
          <a:p>
            <a:pPr lvl="1"/>
            <a:r>
              <a:rPr lang="en-US" altLang="zh-CN" dirty="0"/>
              <a:t>Enclosed code is to be executed by only one thread.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Schedule</a:t>
            </a:r>
            <a:r>
              <a:rPr lang="en-US" altLang="zh-CN" dirty="0"/>
              <a:t> clause</a:t>
            </a:r>
          </a:p>
          <a:p>
            <a:pPr lvl="1"/>
            <a:r>
              <a:rPr lang="en-US" altLang="zh-CN" dirty="0"/>
              <a:t>Specify the workload schedule among threads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Work Sharing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altLang="zh-CN" dirty="0"/>
              <a:t>……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parallel 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	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for</a:t>
            </a:r>
          </a:p>
          <a:p>
            <a:r>
              <a:rPr lang="en-GB" altLang="zh-CN" dirty="0"/>
              <a:t>	for(</a:t>
            </a:r>
            <a:r>
              <a:rPr lang="en-GB" altLang="zh-CN" dirty="0" err="1"/>
              <a:t>i</a:t>
            </a:r>
            <a:r>
              <a:rPr lang="en-GB" altLang="zh-CN" dirty="0"/>
              <a:t>=0;i&lt;</a:t>
            </a:r>
            <a:r>
              <a:rPr lang="en-GB" altLang="zh-CN" dirty="0" err="1"/>
              <a:t>LEN;i</a:t>
            </a:r>
            <a:r>
              <a:rPr lang="en-GB" altLang="zh-CN" dirty="0"/>
              <a:t>++){</a:t>
            </a:r>
          </a:p>
          <a:p>
            <a:r>
              <a:rPr lang="en-GB" altLang="zh-CN" dirty="0"/>
              <a:t>		c[</a:t>
            </a:r>
            <a:r>
              <a:rPr lang="en-GB" altLang="zh-CN" dirty="0" err="1"/>
              <a:t>i</a:t>
            </a:r>
            <a:r>
              <a:rPr lang="en-GB" altLang="zh-CN" dirty="0"/>
              <a:t>] = a[</a:t>
            </a:r>
            <a:r>
              <a:rPr lang="en-GB" altLang="zh-CN" dirty="0" err="1"/>
              <a:t>i</a:t>
            </a:r>
            <a:r>
              <a:rPr lang="en-GB" altLang="zh-CN" dirty="0"/>
              <a:t>] + b[</a:t>
            </a:r>
            <a:r>
              <a:rPr lang="en-GB" altLang="zh-CN" dirty="0" err="1"/>
              <a:t>i</a:t>
            </a:r>
            <a:r>
              <a:rPr lang="en-GB" altLang="zh-CN" dirty="0"/>
              <a:t>];	</a:t>
            </a:r>
          </a:p>
          <a:p>
            <a:r>
              <a:rPr lang="en-GB" altLang="zh-CN" dirty="0"/>
              <a:t>		… …</a:t>
            </a:r>
          </a:p>
          <a:p>
            <a:r>
              <a:rPr lang="en-GB" altLang="zh-CN" dirty="0"/>
              <a:t>	}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……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for</a:t>
            </a:r>
          </a:p>
          <a:p>
            <a:r>
              <a:rPr lang="en-GB" altLang="zh-CN" dirty="0"/>
              <a:t>for(</a:t>
            </a:r>
            <a:r>
              <a:rPr lang="en-GB" altLang="zh-CN" dirty="0" err="1"/>
              <a:t>i</a:t>
            </a:r>
            <a:r>
              <a:rPr lang="en-GB" altLang="zh-CN" dirty="0"/>
              <a:t>=0;i&lt;</a:t>
            </a:r>
            <a:r>
              <a:rPr lang="en-GB" altLang="zh-CN" dirty="0" err="1"/>
              <a:t>LEN;i</a:t>
            </a:r>
            <a:r>
              <a:rPr lang="en-GB" altLang="zh-CN" dirty="0"/>
              <a:t>++){</a:t>
            </a:r>
          </a:p>
          <a:p>
            <a:r>
              <a:rPr lang="en-GB" altLang="zh-CN" dirty="0"/>
              <a:t>	c[</a:t>
            </a:r>
            <a:r>
              <a:rPr lang="en-GB" altLang="zh-CN" dirty="0" err="1"/>
              <a:t>i</a:t>
            </a:r>
            <a:r>
              <a:rPr lang="en-GB" altLang="zh-CN" dirty="0"/>
              <a:t>] = a[</a:t>
            </a:r>
            <a:r>
              <a:rPr lang="en-GB" altLang="zh-CN" dirty="0" err="1"/>
              <a:t>i</a:t>
            </a:r>
            <a:r>
              <a:rPr lang="en-GB" altLang="zh-CN" dirty="0"/>
              <a:t>] + b[</a:t>
            </a:r>
            <a:r>
              <a:rPr lang="en-GB" altLang="zh-CN" dirty="0" err="1"/>
              <a:t>i</a:t>
            </a:r>
            <a:r>
              <a:rPr lang="en-GB" altLang="zh-CN" dirty="0"/>
              <a:t>]; </a:t>
            </a:r>
          </a:p>
          <a:p>
            <a:r>
              <a:rPr lang="en-GB" altLang="zh-CN" dirty="0"/>
              <a:t>	… …	</a:t>
            </a:r>
          </a:p>
          <a:p>
            <a:r>
              <a:rPr lang="en-GB" altLang="zh-CN" dirty="0"/>
              <a:t>}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32" y="2614489"/>
            <a:ext cx="4779247" cy="21670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3" y="1333499"/>
            <a:ext cx="5871137" cy="5524501"/>
          </a:xfrm>
        </p:spPr>
        <p:txBody>
          <a:bodyPr>
            <a:normAutofit fontScale="400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parallel sections </a:t>
            </a:r>
            <a:r>
              <a:rPr lang="en-GB" altLang="zh-CN" dirty="0" err="1">
                <a:solidFill>
                  <a:srgbClr val="FF0000"/>
                </a:solidFill>
              </a:rPr>
              <a:t>num_threads</a:t>
            </a:r>
            <a:r>
              <a:rPr lang="en-GB" altLang="zh-CN" dirty="0">
                <a:solidFill>
                  <a:srgbClr val="FF0000"/>
                </a:solidFill>
              </a:rPr>
              <a:t>(4)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	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section </a:t>
            </a:r>
          </a:p>
          <a:p>
            <a:r>
              <a:rPr lang="en-GB" altLang="zh-CN" dirty="0"/>
              <a:t>	{</a:t>
            </a:r>
          </a:p>
          <a:p>
            <a:r>
              <a:rPr lang="en-GB" altLang="zh-CN" dirty="0"/>
              <a:t>		(void)</a:t>
            </a:r>
            <a:r>
              <a:rPr lang="en-GB" altLang="zh-CN" dirty="0" err="1"/>
              <a:t>funcA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	}	</a:t>
            </a:r>
          </a:p>
          <a:p>
            <a:r>
              <a:rPr lang="en-GB" altLang="zh-CN" dirty="0"/>
              <a:t>	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section </a:t>
            </a:r>
          </a:p>
          <a:p>
            <a:r>
              <a:rPr lang="en-GB" altLang="zh-CN" dirty="0"/>
              <a:t>	{</a:t>
            </a:r>
          </a:p>
          <a:p>
            <a:r>
              <a:rPr lang="en-GB" altLang="zh-CN" dirty="0"/>
              <a:t>		(void)</a:t>
            </a:r>
            <a:r>
              <a:rPr lang="en-GB" altLang="zh-CN" dirty="0" err="1"/>
              <a:t>funcB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	}	</a:t>
            </a:r>
          </a:p>
          <a:p>
            <a:r>
              <a:rPr lang="en-GB" altLang="zh-CN" dirty="0"/>
              <a:t>	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section </a:t>
            </a:r>
          </a:p>
          <a:p>
            <a:r>
              <a:rPr lang="en-GB" altLang="zh-CN" dirty="0"/>
              <a:t>	{</a:t>
            </a:r>
          </a:p>
          <a:p>
            <a:r>
              <a:rPr lang="en-GB" altLang="zh-CN" dirty="0"/>
              <a:t>		(void)</a:t>
            </a:r>
            <a:r>
              <a:rPr lang="en-GB" altLang="zh-CN" dirty="0" err="1"/>
              <a:t>funcC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	}</a:t>
            </a:r>
          </a:p>
          <a:p>
            <a:r>
              <a:rPr lang="en-GB" altLang="zh-CN" dirty="0"/>
              <a:t>	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section </a:t>
            </a:r>
          </a:p>
          <a:p>
            <a:r>
              <a:rPr lang="en-GB" altLang="zh-CN" dirty="0"/>
              <a:t>	{</a:t>
            </a:r>
          </a:p>
          <a:p>
            <a:r>
              <a:rPr lang="en-GB" altLang="zh-CN" dirty="0"/>
              <a:t>		(void)</a:t>
            </a:r>
            <a:r>
              <a:rPr lang="en-GB" altLang="zh-CN" dirty="0" err="1"/>
              <a:t>funcD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	}</a:t>
            </a:r>
          </a:p>
          <a:p>
            <a:r>
              <a:rPr lang="en-GB" altLang="zh-CN" dirty="0"/>
              <a:t>}</a:t>
            </a:r>
            <a:endParaRPr lang="zh-CN" altLang="en-US" dirty="0"/>
          </a:p>
          <a:p>
            <a:r>
              <a:rPr lang="en-GB" altLang="zh-CN" dirty="0"/>
              <a:t>… 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section(s)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1781175"/>
            <a:ext cx="3944809" cy="37433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1114" y="1908110"/>
            <a:ext cx="6890311" cy="3460879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#pragma </a:t>
            </a:r>
            <a:r>
              <a:rPr lang="en-US" altLang="zh-CN" dirty="0" err="1">
                <a:solidFill>
                  <a:srgbClr val="FF0000"/>
                </a:solidFill>
              </a:rPr>
              <a:t>omp</a:t>
            </a:r>
            <a:r>
              <a:rPr lang="en-US" altLang="zh-CN" dirty="0">
                <a:solidFill>
                  <a:srgbClr val="FF0000"/>
                </a:solidFill>
              </a:rPr>
              <a:t> parallel </a:t>
            </a:r>
            <a:r>
              <a:rPr lang="en-US" altLang="zh-CN" dirty="0" err="1">
                <a:solidFill>
                  <a:srgbClr val="FF0000"/>
                </a:solidFill>
              </a:rPr>
              <a:t>num_threads</a:t>
            </a:r>
            <a:r>
              <a:rPr lang="en-US" altLang="zh-CN" dirty="0">
                <a:solidFill>
                  <a:srgbClr val="FF0000"/>
                </a:solidFill>
              </a:rPr>
              <a:t>(4)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#pragma </a:t>
            </a:r>
            <a:r>
              <a:rPr lang="en-US" altLang="zh-CN" dirty="0" err="1">
                <a:solidFill>
                  <a:srgbClr val="FF0000"/>
                </a:solidFill>
              </a:rPr>
              <a:t>omp</a:t>
            </a:r>
            <a:r>
              <a:rPr lang="en-US" altLang="zh-CN" dirty="0">
                <a:solidFill>
                  <a:srgbClr val="FF0000"/>
                </a:solidFill>
              </a:rPr>
              <a:t> single</a:t>
            </a:r>
          </a:p>
          <a:p>
            <a:r>
              <a:rPr lang="en-US" altLang="zh-CN" dirty="0"/>
              <a:t>	{</a:t>
            </a:r>
          </a:p>
          <a:p>
            <a:r>
              <a:rPr lang="en-US" altLang="zh-CN" dirty="0"/>
              <a:t>		int </a:t>
            </a:r>
            <a:r>
              <a:rPr lang="en-US" altLang="zh-CN" dirty="0" err="1"/>
              <a:t>i</a:t>
            </a:r>
            <a:r>
              <a:rPr lang="en-US" altLang="zh-CN" dirty="0"/>
              <a:t> = omp_get_thread_num(); 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printf</a:t>
            </a:r>
            <a:r>
              <a:rPr lang="en-US" altLang="zh-CN" dirty="0"/>
              <a:t>("Single thread operations on thread %d\n", </a:t>
            </a:r>
            <a:r>
              <a:rPr lang="en-US" altLang="zh-CN" dirty="0" err="1"/>
              <a:t>i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{</a:t>
            </a:r>
          </a:p>
          <a:p>
            <a:r>
              <a:rPr lang="en-US" altLang="zh-CN" dirty="0"/>
              <a:t>		int j = omp_get_thread_num();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printf</a:t>
            </a:r>
            <a:r>
              <a:rPr lang="en-US" altLang="zh-CN" dirty="0"/>
              <a:t>("Do some thing in parallel on thread %d\n", j);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00" y="1557283"/>
            <a:ext cx="3736939" cy="998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734" y="3038419"/>
            <a:ext cx="3724606" cy="1011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19" y="4529080"/>
            <a:ext cx="3699941" cy="9619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807524"/>
            <a:ext cx="5306164" cy="120031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schedule(method, chunk-size)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6451"/>
            <a:ext cx="5306165" cy="1200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69" y="4723301"/>
            <a:ext cx="5353797" cy="1171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3" y="1807524"/>
            <a:ext cx="5258534" cy="12003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3" y="3336451"/>
            <a:ext cx="5258534" cy="12003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4" y="4723301"/>
            <a:ext cx="5258534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private</a:t>
            </a:r>
            <a:r>
              <a:rPr lang="en-US" altLang="zh-CN" dirty="0"/>
              <a:t> clause: specify the variable to have instances in each thread.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shared</a:t>
            </a:r>
            <a:r>
              <a:rPr lang="en-US" altLang="zh-CN" dirty="0"/>
              <a:t> clause: specify one or more variables to be shared in each thread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dirty="0"/>
              <a:t> clause: specify the operator for the operation to do on the variables at the end of the parallel region.</a:t>
            </a:r>
          </a:p>
          <a:p>
            <a:r>
              <a:rPr lang="en-US" altLang="zh-CN" b="1" dirty="0"/>
              <a:t>default</a:t>
            </a:r>
            <a:r>
              <a:rPr lang="en-US" altLang="zh-CN" dirty="0"/>
              <a:t> clause: specifies the behavior of </a:t>
            </a:r>
            <a:r>
              <a:rPr lang="en-US" altLang="zh-CN" dirty="0" err="1"/>
              <a:t>unscoped</a:t>
            </a:r>
            <a:r>
              <a:rPr lang="en-US" altLang="zh-CN" dirty="0"/>
              <a:t> variables in a parallel region. </a:t>
            </a:r>
          </a:p>
          <a:p>
            <a:r>
              <a:rPr lang="en-US" altLang="zh-CN" b="1" dirty="0" err="1"/>
              <a:t>firstprivate</a:t>
            </a:r>
            <a:r>
              <a:rPr lang="en-US" altLang="zh-CN" dirty="0"/>
              <a:t> clause: some to private, but variable should be initialized as it is also outside of parallel region.</a:t>
            </a:r>
          </a:p>
          <a:p>
            <a:r>
              <a:rPr lang="en-US" altLang="zh-CN" b="1" dirty="0" err="1"/>
              <a:t>lastprivate</a:t>
            </a:r>
            <a:r>
              <a:rPr lang="en-US" altLang="zh-CN" dirty="0"/>
              <a:t> clause: Specifies that the enclosing context's version of the variable is set equal to the private version of whichever thread executes the final iteration (for-loop construct) or last section (#pragma sections).</a:t>
            </a:r>
          </a:p>
          <a:p>
            <a:r>
              <a:rPr lang="en-US" altLang="zh-CN" b="1" dirty="0" err="1"/>
              <a:t>copyin</a:t>
            </a:r>
            <a:r>
              <a:rPr lang="en-US" altLang="zh-CN" dirty="0"/>
              <a:t> clause: Allows threads to access the master thread's value, for a </a:t>
            </a:r>
            <a:r>
              <a:rPr lang="en-US" altLang="zh-CN" i="1" dirty="0" err="1"/>
              <a:t>threadprivate</a:t>
            </a:r>
            <a:r>
              <a:rPr lang="en-US" altLang="zh-CN" dirty="0"/>
              <a:t> variable</a:t>
            </a:r>
          </a:p>
          <a:p>
            <a:r>
              <a:rPr lang="en-US" altLang="zh-CN" b="1" dirty="0" err="1"/>
              <a:t>copyprivate</a:t>
            </a:r>
            <a:r>
              <a:rPr lang="en-US" altLang="zh-CN" dirty="0"/>
              <a:t> clause: Specifies that one or more variables should be shared among all threads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etc.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Data Scoping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419497"/>
            <a:ext cx="5785683" cy="4772297"/>
          </a:xfrm>
        </p:spPr>
        <p:txBody>
          <a:bodyPr>
            <a:normAutofit fontScale="85000" lnSpcReduction="20000"/>
          </a:bodyPr>
          <a:lstStyle/>
          <a:p>
            <a:r>
              <a:rPr lang="en-GB" altLang="zh-CN" dirty="0"/>
              <a:t>… … 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nPrivate</a:t>
            </a:r>
            <a:r>
              <a:rPr lang="en-GB" altLang="zh-CN" dirty="0"/>
              <a:t>=4;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>
                <a:solidFill>
                  <a:srgbClr val="FF0000"/>
                </a:solidFill>
              </a:rPr>
              <a:t>private</a:t>
            </a:r>
            <a:r>
              <a:rPr lang="en-GB" altLang="zh-CN" dirty="0"/>
              <a:t>(</a:t>
            </a:r>
            <a:r>
              <a:rPr lang="en-GB" altLang="zh-CN" dirty="0" err="1"/>
              <a:t>nPrivate</a:t>
            </a:r>
            <a:r>
              <a:rPr lang="en-GB" altLang="zh-CN" dirty="0"/>
              <a:t>)</a:t>
            </a:r>
          </a:p>
          <a:p>
            <a:r>
              <a:rPr lang="en-GB" altLang="zh-CN" dirty="0"/>
              <a:t>   {</a:t>
            </a:r>
          </a:p>
          <a:p>
            <a:r>
              <a:rPr lang="en-GB" altLang="zh-CN" dirty="0"/>
              <a:t>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  for(</a:t>
            </a:r>
            <a:r>
              <a:rPr lang="en-GB" altLang="zh-CN" dirty="0" err="1"/>
              <a:t>i</a:t>
            </a:r>
            <a:r>
              <a:rPr lang="en-GB" altLang="zh-CN" dirty="0"/>
              <a:t>=0;i&lt;4;i++){</a:t>
            </a:r>
          </a:p>
          <a:p>
            <a:r>
              <a:rPr lang="en-GB" altLang="zh-CN" dirty="0"/>
              <a:t>         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         </a:t>
            </a:r>
            <a:r>
              <a:rPr lang="en-GB" altLang="zh-CN" dirty="0" err="1"/>
              <a:t>nPrivate</a:t>
            </a:r>
            <a:r>
              <a:rPr lang="en-GB" altLang="zh-CN" dirty="0"/>
              <a:t> --;</a:t>
            </a:r>
          </a:p>
          <a:p>
            <a:r>
              <a:rPr lang="en-GB" altLang="zh-CN" dirty="0"/>
              <a:t>         </a:t>
            </a:r>
            <a:r>
              <a:rPr lang="en-GB" altLang="zh-CN" dirty="0" err="1"/>
              <a:t>nSave</a:t>
            </a:r>
            <a:r>
              <a:rPr lang="en-GB" altLang="zh-CN" dirty="0"/>
              <a:t>[</a:t>
            </a:r>
            <a:r>
              <a:rPr lang="en-GB" altLang="zh-CN" dirty="0" err="1"/>
              <a:t>tid</a:t>
            </a:r>
            <a:r>
              <a:rPr lang="en-GB" altLang="zh-CN" dirty="0"/>
              <a:t>] = </a:t>
            </a:r>
            <a:r>
              <a:rPr lang="en-GB" altLang="zh-CN" dirty="0" err="1"/>
              <a:t>nPrivate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}</a:t>
            </a:r>
          </a:p>
          <a:p>
            <a:r>
              <a:rPr lang="en-GB" altLang="zh-CN" dirty="0"/>
              <a:t>   }</a:t>
            </a:r>
          </a:p>
          <a:p>
            <a:r>
              <a:rPr lang="en-US" altLang="zh-CN" dirty="0"/>
              <a:t>… …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private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82" y="2901846"/>
            <a:ext cx="3564565" cy="1266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2270125" y="1571625"/>
          <a:ext cx="7651750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" r:id="rId3" imgW="6096000" imgH="3667125" progId="Paint.Picture">
                  <p:embed/>
                </p:oleObj>
              </mc:Choice>
              <mc:Fallback>
                <p:oleObj r:id="rId3" imgW="6096000" imgH="3667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0125" y="1571625"/>
                        <a:ext cx="7651750" cy="460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Greeting</a:t>
            </a:r>
            <a:endParaRPr lang="en-GB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3" y="1410789"/>
            <a:ext cx="6499787" cy="4715375"/>
          </a:xfrm>
        </p:spPr>
        <p:txBody>
          <a:bodyPr>
            <a:normAutofit fontScale="85000" lnSpcReduction="20000"/>
          </a:bodyPr>
          <a:lstStyle/>
          <a:p>
            <a:r>
              <a:rPr lang="en-GB" altLang="zh-CN" dirty="0"/>
              <a:t>… … 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nShared</a:t>
            </a:r>
            <a:r>
              <a:rPr lang="en-GB" altLang="zh-CN" dirty="0"/>
              <a:t>=4;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>
                <a:solidFill>
                  <a:srgbClr val="FF0000"/>
                </a:solidFill>
              </a:rPr>
              <a:t>shared</a:t>
            </a:r>
            <a:r>
              <a:rPr lang="en-GB" altLang="zh-CN" dirty="0"/>
              <a:t>(</a:t>
            </a:r>
            <a:r>
              <a:rPr lang="en-GB" altLang="zh-CN" dirty="0" err="1"/>
              <a:t>nShared</a:t>
            </a:r>
            <a:r>
              <a:rPr lang="en-GB" altLang="zh-CN" dirty="0"/>
              <a:t>)</a:t>
            </a:r>
          </a:p>
          <a:p>
            <a:r>
              <a:rPr lang="en-GB" altLang="zh-CN" dirty="0"/>
              <a:t>   {</a:t>
            </a:r>
          </a:p>
          <a:p>
            <a:r>
              <a:rPr lang="en-GB" altLang="zh-CN" dirty="0"/>
              <a:t>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  for(</a:t>
            </a:r>
            <a:r>
              <a:rPr lang="en-GB" altLang="zh-CN" dirty="0" err="1"/>
              <a:t>i</a:t>
            </a:r>
            <a:r>
              <a:rPr lang="en-GB" altLang="zh-CN" dirty="0"/>
              <a:t>=0;i&lt;4;i++){</a:t>
            </a:r>
          </a:p>
          <a:p>
            <a:r>
              <a:rPr lang="en-GB" altLang="zh-CN" dirty="0"/>
              <a:t>         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         </a:t>
            </a:r>
            <a:r>
              <a:rPr lang="en-GB" altLang="zh-CN" dirty="0" err="1"/>
              <a:t>nShared</a:t>
            </a:r>
            <a:r>
              <a:rPr lang="en-GB" altLang="zh-CN" dirty="0"/>
              <a:t> --;</a:t>
            </a:r>
          </a:p>
          <a:p>
            <a:r>
              <a:rPr lang="en-GB" altLang="zh-CN" dirty="0"/>
              <a:t>         </a:t>
            </a:r>
            <a:r>
              <a:rPr lang="en-GB" altLang="zh-CN" dirty="0" err="1"/>
              <a:t>nSave</a:t>
            </a:r>
            <a:r>
              <a:rPr lang="en-GB" altLang="zh-CN" dirty="0"/>
              <a:t>[</a:t>
            </a:r>
            <a:r>
              <a:rPr lang="en-GB" altLang="zh-CN" dirty="0" err="1"/>
              <a:t>tid</a:t>
            </a:r>
            <a:r>
              <a:rPr lang="en-GB" altLang="zh-CN" dirty="0"/>
              <a:t>] = </a:t>
            </a:r>
            <a:r>
              <a:rPr lang="en-GB" altLang="zh-CN" dirty="0" err="1"/>
              <a:t>nShared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}</a:t>
            </a:r>
          </a:p>
          <a:p>
            <a:r>
              <a:rPr lang="en-GB" altLang="zh-CN" dirty="0"/>
              <a:t>   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699" y="3014591"/>
            <a:ext cx="3549324" cy="13108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314994"/>
            <a:ext cx="4845158" cy="2972666"/>
          </a:xfrm>
        </p:spPr>
        <p:txBody>
          <a:bodyPr>
            <a:normAutofit fontScale="40000" lnSpcReduction="20000"/>
          </a:bodyPr>
          <a:lstStyle/>
          <a:p>
            <a:r>
              <a:rPr lang="en-GB" altLang="zh-CN" dirty="0"/>
              <a:t>… … 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i</a:t>
            </a:r>
            <a:r>
              <a:rPr lang="en-GB" altLang="zh-CN" dirty="0"/>
              <a:t>, sum=0;</a:t>
            </a:r>
          </a:p>
          <a:p>
            <a:r>
              <a:rPr lang="en-GB" altLang="zh-CN" dirty="0"/>
              <a:t>   </a:t>
            </a:r>
            <a:r>
              <a:rPr lang="en-GB" altLang="zh-CN" dirty="0" err="1"/>
              <a:t>omp_set_num_threads</a:t>
            </a:r>
            <a:r>
              <a:rPr lang="en-GB" altLang="zh-CN" dirty="0"/>
              <a:t>(4);</a:t>
            </a:r>
          </a:p>
          <a:p>
            <a:r>
              <a:rPr lang="en-GB" altLang="zh-CN" dirty="0"/>
              <a:t>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</a:t>
            </a:r>
          </a:p>
          <a:p>
            <a:r>
              <a:rPr lang="en-GB" altLang="zh-CN" dirty="0"/>
              <a:t>   {</a:t>
            </a:r>
          </a:p>
          <a:p>
            <a:r>
              <a:rPr lang="en-GB" altLang="zh-CN" dirty="0"/>
              <a:t>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  <a:r>
              <a:rPr lang="en-GB" altLang="zh-CN" dirty="0">
                <a:solidFill>
                  <a:srgbClr val="FF0000"/>
                </a:solidFill>
              </a:rPr>
              <a:t>reduction</a:t>
            </a:r>
            <a:r>
              <a:rPr lang="en-GB" altLang="zh-CN" dirty="0"/>
              <a:t>(+:sum)</a:t>
            </a:r>
          </a:p>
          <a:p>
            <a:pPr marL="457200" lvl="1" indent="0">
              <a:buNone/>
            </a:pPr>
            <a:r>
              <a:rPr lang="en-GB" altLang="zh-CN" dirty="0"/>
              <a:t>   for(</a:t>
            </a:r>
            <a:r>
              <a:rPr lang="en-GB" altLang="zh-CN" dirty="0" err="1"/>
              <a:t>i</a:t>
            </a:r>
            <a:r>
              <a:rPr lang="en-GB" altLang="zh-CN" dirty="0"/>
              <a:t>=1;i&lt;=10;i++){</a:t>
            </a:r>
          </a:p>
          <a:p>
            <a:r>
              <a:rPr lang="en-GB" altLang="zh-CN" dirty="0"/>
              <a:t>         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         sum+=</a:t>
            </a:r>
            <a:r>
              <a:rPr lang="en-GB" altLang="zh-CN" dirty="0" err="1"/>
              <a:t>i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 … …</a:t>
            </a:r>
          </a:p>
          <a:p>
            <a:r>
              <a:rPr lang="en-GB" altLang="zh-CN" dirty="0"/>
              <a:t>      }</a:t>
            </a:r>
          </a:p>
          <a:p>
            <a:r>
              <a:rPr lang="en-GB" altLang="zh-CN" dirty="0"/>
              <a:t>   } 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</a:t>
            </a:r>
            <a:endParaRPr lang="zh-CN" altLang="en-US" dirty="0"/>
          </a:p>
        </p:txBody>
      </p:sp>
      <p:sp>
        <p:nvSpPr>
          <p:cNvPr id="7" name="内容占位符 1"/>
          <p:cNvSpPr txBox="1"/>
          <p:nvPr/>
        </p:nvSpPr>
        <p:spPr>
          <a:xfrm>
            <a:off x="6294701" y="1314993"/>
            <a:ext cx="4845158" cy="2972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 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i</a:t>
            </a:r>
            <a:r>
              <a:rPr lang="en-GB" altLang="zh-CN" dirty="0"/>
              <a:t>, sum=0;</a:t>
            </a:r>
          </a:p>
          <a:p>
            <a:r>
              <a:rPr lang="en-GB" altLang="zh-CN" dirty="0"/>
              <a:t>   </a:t>
            </a:r>
            <a:r>
              <a:rPr lang="en-GB" altLang="zh-CN" dirty="0" err="1"/>
              <a:t>omp_set_num_threads</a:t>
            </a:r>
            <a:r>
              <a:rPr lang="en-GB" altLang="zh-CN" dirty="0"/>
              <a:t>(4);</a:t>
            </a:r>
          </a:p>
          <a:p>
            <a:r>
              <a:rPr lang="en-GB" altLang="zh-CN" dirty="0"/>
              <a:t>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</a:t>
            </a:r>
          </a:p>
          <a:p>
            <a:r>
              <a:rPr lang="en-GB" altLang="zh-CN" dirty="0"/>
              <a:t>   {</a:t>
            </a:r>
          </a:p>
          <a:p>
            <a:r>
              <a:rPr lang="en-GB" altLang="zh-CN" dirty="0"/>
              <a:t>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  for(</a:t>
            </a:r>
            <a:r>
              <a:rPr lang="en-GB" altLang="zh-CN" dirty="0" err="1"/>
              <a:t>i</a:t>
            </a:r>
            <a:r>
              <a:rPr lang="en-GB" altLang="zh-CN" dirty="0"/>
              <a:t>=1;i&lt;=10;i++){</a:t>
            </a:r>
          </a:p>
          <a:p>
            <a:r>
              <a:rPr lang="en-GB" altLang="zh-CN" dirty="0"/>
              <a:t>         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         sum+=</a:t>
            </a:r>
            <a:r>
              <a:rPr lang="en-GB" altLang="zh-CN" dirty="0" err="1"/>
              <a:t>i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 … …</a:t>
            </a:r>
          </a:p>
          <a:p>
            <a:r>
              <a:rPr lang="en-GB" altLang="zh-CN" dirty="0"/>
              <a:t>      }</a:t>
            </a:r>
          </a:p>
          <a:p>
            <a:r>
              <a:rPr lang="en-GB" altLang="zh-CN" dirty="0"/>
              <a:t>   } … …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69" y="4287660"/>
            <a:ext cx="1977676" cy="20002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53" y="4287660"/>
            <a:ext cx="1966374" cy="19550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critical</a:t>
            </a:r>
            <a:r>
              <a:rPr lang="en-US" altLang="zh-CN" dirty="0"/>
              <a:t> directive: must be executed by only one thread at a time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barrier</a:t>
            </a:r>
            <a:r>
              <a:rPr lang="en-US" altLang="zh-CN" dirty="0"/>
              <a:t> directive: wait till all threads reached the barrier and then resume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atomic</a:t>
            </a:r>
            <a:r>
              <a:rPr lang="en-US" altLang="zh-CN" dirty="0"/>
              <a:t> directive: specific memory location must be updated atomically</a:t>
            </a:r>
          </a:p>
          <a:p>
            <a:r>
              <a:rPr lang="en-US" altLang="zh-CN" b="1" dirty="0"/>
              <a:t>master</a:t>
            </a:r>
            <a:r>
              <a:rPr lang="en-US" altLang="zh-CN" dirty="0"/>
              <a:t> directive: executed only by the master thread</a:t>
            </a:r>
          </a:p>
          <a:p>
            <a:r>
              <a:rPr lang="en-US" altLang="zh-CN" b="1" dirty="0"/>
              <a:t>flush</a:t>
            </a:r>
            <a:r>
              <a:rPr lang="en-US" altLang="zh-CN" dirty="0"/>
              <a:t> directive: a synchronization point where the implementation must provide a consistent view of memory</a:t>
            </a:r>
          </a:p>
          <a:p>
            <a:r>
              <a:rPr lang="en-US" altLang="zh-CN" b="1" dirty="0"/>
              <a:t>ordered</a:t>
            </a:r>
            <a:r>
              <a:rPr lang="en-US" altLang="zh-CN" dirty="0"/>
              <a:t> directive: iterations of the enclosed loop will be executed in the same order as if they were executed on a serial processor.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etc.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Synchronization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530222"/>
            <a:ext cx="5097706" cy="3694922"/>
          </a:xfrm>
        </p:spPr>
        <p:txBody>
          <a:bodyPr>
            <a:normAutofit fontScale="475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	int sum = 0;</a:t>
            </a:r>
          </a:p>
          <a:p>
            <a:r>
              <a:rPr lang="en-GB" altLang="zh-CN" dirty="0"/>
              <a:t>……</a:t>
            </a:r>
          </a:p>
          <a:p>
            <a:r>
              <a:rPr lang="en-GB" altLang="zh-CN" dirty="0"/>
              <a:t>	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(4)</a:t>
            </a:r>
          </a:p>
          <a:p>
            <a:r>
              <a:rPr lang="en-GB" altLang="zh-CN" dirty="0"/>
              <a:t>	{		</a:t>
            </a:r>
          </a:p>
          <a:p>
            <a:r>
              <a:rPr lang="en-GB" altLang="zh-CN" dirty="0"/>
              <a:t>	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		#pragma </a:t>
            </a:r>
            <a:r>
              <a:rPr lang="en-GB" altLang="zh-CN" dirty="0" err="1"/>
              <a:t>omp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rgbClr val="FF0000"/>
                </a:solidFill>
              </a:rPr>
              <a:t>critical</a:t>
            </a:r>
          </a:p>
          <a:p>
            <a:r>
              <a:rPr lang="en-GB" altLang="zh-CN" dirty="0"/>
              <a:t>		{</a:t>
            </a:r>
          </a:p>
          <a:p>
            <a:r>
              <a:rPr lang="en-GB" altLang="zh-CN" dirty="0"/>
              <a:t>			sum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                       … …</a:t>
            </a:r>
          </a:p>
          <a:p>
            <a:r>
              <a:rPr lang="en-GB" altLang="zh-CN" dirty="0"/>
              <a:t>		}</a:t>
            </a:r>
          </a:p>
          <a:p>
            <a:r>
              <a:rPr lang="en-GB" altLang="zh-CN" dirty="0"/>
              <a:t>	} 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critical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34" y="4687325"/>
            <a:ext cx="2260781" cy="1476429"/>
          </a:xfrm>
          <a:prstGeom prst="rect">
            <a:avLst/>
          </a:prstGeom>
        </p:spPr>
      </p:pic>
      <p:sp>
        <p:nvSpPr>
          <p:cNvPr id="6" name="内容占位符 1"/>
          <p:cNvSpPr txBox="1"/>
          <p:nvPr/>
        </p:nvSpPr>
        <p:spPr>
          <a:xfrm>
            <a:off x="6278880" y="1530220"/>
            <a:ext cx="5097706" cy="3390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	int sum = 0;</a:t>
            </a:r>
          </a:p>
          <a:p>
            <a:r>
              <a:rPr lang="en-GB" altLang="zh-CN" dirty="0"/>
              <a:t>……</a:t>
            </a:r>
          </a:p>
          <a:p>
            <a:r>
              <a:rPr lang="en-GB" altLang="zh-CN" dirty="0"/>
              <a:t>	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(4)</a:t>
            </a:r>
          </a:p>
          <a:p>
            <a:r>
              <a:rPr lang="en-GB" altLang="zh-CN" dirty="0"/>
              <a:t>	{		</a:t>
            </a:r>
          </a:p>
          <a:p>
            <a:r>
              <a:rPr lang="en-GB" altLang="zh-CN" dirty="0"/>
              <a:t>	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 		sum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                       … …</a:t>
            </a:r>
          </a:p>
          <a:p>
            <a:r>
              <a:rPr lang="en-GB" altLang="zh-CN" dirty="0"/>
              <a:t>	} 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86" y="4687325"/>
            <a:ext cx="2199261" cy="14764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3" y="1530221"/>
            <a:ext cx="5855353" cy="2560655"/>
          </a:xfrm>
        </p:spPr>
        <p:txBody>
          <a:bodyPr>
            <a:normAutofit fontScale="47500" lnSpcReduction="20000"/>
          </a:bodyPr>
          <a:lstStyle/>
          <a:p>
            <a:r>
              <a:rPr lang="en-GB" altLang="zh-CN" dirty="0"/>
              <a:t>… …  </a:t>
            </a:r>
          </a:p>
          <a:p>
            <a:r>
              <a:rPr lang="en-GB" altLang="zh-CN" dirty="0"/>
              <a:t>int a[5]={0,0,0,0,0};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(4)</a:t>
            </a:r>
          </a:p>
          <a:p>
            <a:r>
              <a:rPr lang="en-GB" altLang="zh-CN" dirty="0"/>
              <a:t>    {</a:t>
            </a:r>
          </a:p>
          <a:p>
            <a:r>
              <a:rPr lang="en-GB" altLang="zh-CN" dirty="0"/>
              <a:t>	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		a[</a:t>
            </a:r>
            <a:r>
              <a:rPr lang="en-GB" altLang="zh-CN" dirty="0" err="1"/>
              <a:t>tid</a:t>
            </a:r>
            <a:r>
              <a:rPr lang="en-GB" altLang="zh-CN" dirty="0"/>
              <a:t>] 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		a[</a:t>
            </a:r>
            <a:r>
              <a:rPr lang="en-GB" altLang="zh-CN" dirty="0" err="1"/>
              <a:t>tid</a:t>
            </a:r>
            <a:r>
              <a:rPr lang="en-GB" altLang="zh-CN" dirty="0"/>
              <a:t>]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pPr marL="1828800" lvl="4" indent="0">
              <a:buNone/>
            </a:pPr>
            <a:r>
              <a:rPr lang="en-GB" altLang="zh-CN" dirty="0"/>
              <a:t>… … </a:t>
            </a:r>
          </a:p>
          <a:p>
            <a:r>
              <a:rPr lang="en-GB" altLang="zh-CN" dirty="0"/>
              <a:t>     }</a:t>
            </a:r>
          </a:p>
          <a:p>
            <a:r>
              <a:rPr lang="en-GB" altLang="zh-CN" dirty="0"/>
              <a:t>… …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barrier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109" y="2043280"/>
            <a:ext cx="1686497" cy="1385720"/>
          </a:xfrm>
          <a:prstGeom prst="rect">
            <a:avLst/>
          </a:prstGeom>
        </p:spPr>
      </p:pic>
      <p:sp>
        <p:nvSpPr>
          <p:cNvPr id="8" name="内容占位符 1"/>
          <p:cNvSpPr txBox="1"/>
          <p:nvPr/>
        </p:nvSpPr>
        <p:spPr>
          <a:xfrm>
            <a:off x="815413" y="3944647"/>
            <a:ext cx="5855353" cy="2560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  </a:t>
            </a:r>
          </a:p>
          <a:p>
            <a:r>
              <a:rPr lang="en-GB" altLang="zh-CN" dirty="0"/>
              <a:t>int a[5]={0,0,0,0,0};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(4)</a:t>
            </a:r>
          </a:p>
          <a:p>
            <a:r>
              <a:rPr lang="en-GB" altLang="zh-CN" dirty="0"/>
              <a:t>    {</a:t>
            </a:r>
          </a:p>
          <a:p>
            <a:r>
              <a:rPr lang="en-GB" altLang="zh-CN" dirty="0"/>
              <a:t>	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		a[</a:t>
            </a:r>
            <a:r>
              <a:rPr lang="en-GB" altLang="zh-CN" dirty="0" err="1"/>
              <a:t>tid</a:t>
            </a:r>
            <a:r>
              <a:rPr lang="en-GB" altLang="zh-CN" dirty="0"/>
              <a:t>] 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pPr marL="342900" lvl="4" indent="-342900">
              <a:buFont typeface="Arial" panose="02080604020202020204" pitchFamily="34" charset="0"/>
              <a:buChar char="•"/>
            </a:pPr>
            <a:r>
              <a:rPr lang="en-GB" altLang="zh-CN" sz="2700" dirty="0"/>
              <a:t>                                #pragma </a:t>
            </a:r>
            <a:r>
              <a:rPr lang="en-GB" altLang="zh-CN" sz="2700" dirty="0" err="1"/>
              <a:t>omp</a:t>
            </a:r>
            <a:r>
              <a:rPr lang="en-GB" altLang="zh-CN" sz="2700" dirty="0"/>
              <a:t> </a:t>
            </a:r>
            <a:r>
              <a:rPr lang="en-GB" altLang="zh-CN" sz="2700" dirty="0">
                <a:solidFill>
                  <a:srgbClr val="FF0000"/>
                </a:solidFill>
              </a:rPr>
              <a:t>barrier</a:t>
            </a:r>
          </a:p>
          <a:p>
            <a:r>
              <a:rPr lang="en-GB" altLang="zh-CN" dirty="0"/>
              <a:t>		a[</a:t>
            </a:r>
            <a:r>
              <a:rPr lang="en-GB" altLang="zh-CN" dirty="0" err="1"/>
              <a:t>tid</a:t>
            </a:r>
            <a:r>
              <a:rPr lang="en-GB" altLang="zh-CN" dirty="0"/>
              <a:t>]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pPr marL="1828800" lvl="4" indent="0">
              <a:buFont typeface="Arial" panose="02080604020202020204" pitchFamily="34" charset="0"/>
              <a:buNone/>
            </a:pPr>
            <a:r>
              <a:rPr lang="en-GB" altLang="zh-CN" dirty="0"/>
              <a:t>… … </a:t>
            </a:r>
          </a:p>
          <a:p>
            <a:r>
              <a:rPr lang="en-GB" altLang="zh-CN" dirty="0"/>
              <a:t>     }</a:t>
            </a:r>
          </a:p>
          <a:p>
            <a:r>
              <a:rPr lang="en-GB" altLang="zh-CN" dirty="0"/>
              <a:t>… …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109" y="4450732"/>
            <a:ext cx="1686497" cy="1392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530221"/>
            <a:ext cx="5959856" cy="3052053"/>
          </a:xfrm>
        </p:spPr>
        <p:txBody>
          <a:bodyPr>
            <a:normAutofit fontScale="550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sharedmem</a:t>
            </a:r>
            <a:r>
              <a:rPr lang="en-GB" altLang="zh-CN" dirty="0"/>
              <a:t> = 0;</a:t>
            </a:r>
          </a:p>
          <a:p>
            <a:r>
              <a:rPr lang="en-GB" altLang="zh-CN" dirty="0"/>
              <a:t>int count = 0;	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(MAX)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	</a:t>
            </a:r>
            <a:r>
              <a:rPr lang="en-GB" altLang="zh-CN" dirty="0" err="1"/>
              <a:t>sharedmem</a:t>
            </a:r>
            <a:r>
              <a:rPr lang="en-GB" altLang="zh-CN" dirty="0"/>
              <a:t>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	count++;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</a:t>
            </a:r>
            <a:endParaRPr lang="zh-CN" altLang="en-US" dirty="0"/>
          </a:p>
        </p:txBody>
      </p:sp>
      <p:sp>
        <p:nvSpPr>
          <p:cNvPr id="4" name="内容占位符 1"/>
          <p:cNvSpPr txBox="1"/>
          <p:nvPr/>
        </p:nvSpPr>
        <p:spPr>
          <a:xfrm>
            <a:off x="6096000" y="1383902"/>
            <a:ext cx="5959856" cy="3496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sharedmem</a:t>
            </a:r>
            <a:r>
              <a:rPr lang="en-GB" altLang="zh-CN" dirty="0"/>
              <a:t> = 0;</a:t>
            </a:r>
          </a:p>
          <a:p>
            <a:r>
              <a:rPr lang="en-GB" altLang="zh-CN" dirty="0"/>
              <a:t>int count = 0;	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 err="1"/>
              <a:t>num_threads</a:t>
            </a:r>
            <a:r>
              <a:rPr lang="en-GB" altLang="zh-CN" dirty="0"/>
              <a:t>(MAX)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	int </a:t>
            </a:r>
            <a:r>
              <a:rPr lang="en-GB" altLang="zh-CN" dirty="0" err="1"/>
              <a:t>tid</a:t>
            </a:r>
            <a:r>
              <a:rPr lang="en-GB" altLang="zh-CN" dirty="0"/>
              <a:t> = omp_get_thread_num();</a:t>
            </a:r>
          </a:p>
          <a:p>
            <a:r>
              <a:rPr lang="en-GB" altLang="zh-CN" dirty="0"/>
              <a:t>            #pragma </a:t>
            </a:r>
            <a:r>
              <a:rPr lang="en-GB" altLang="zh-CN" dirty="0" err="1"/>
              <a:t>omp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rgbClr val="FF0000"/>
                </a:solidFill>
              </a:rPr>
              <a:t>atomic</a:t>
            </a:r>
          </a:p>
          <a:p>
            <a:r>
              <a:rPr lang="en-GB" altLang="zh-CN" dirty="0"/>
              <a:t>	</a:t>
            </a:r>
            <a:r>
              <a:rPr lang="en-GB" altLang="zh-CN" dirty="0" err="1"/>
              <a:t>sharedmem</a:t>
            </a:r>
            <a:r>
              <a:rPr lang="en-GB" altLang="zh-CN" dirty="0"/>
              <a:t> += </a:t>
            </a:r>
            <a:r>
              <a:rPr lang="en-GB" altLang="zh-CN" dirty="0" err="1"/>
              <a:t>tid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    #pragma </a:t>
            </a:r>
            <a:r>
              <a:rPr lang="en-GB" altLang="zh-CN" dirty="0" err="1"/>
              <a:t>omp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rgbClr val="FF0000"/>
                </a:solidFill>
              </a:rPr>
              <a:t>atomic</a:t>
            </a:r>
          </a:p>
          <a:p>
            <a:r>
              <a:rPr lang="en-GB" altLang="zh-CN" dirty="0"/>
              <a:t>	count++;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76986"/>
            <a:ext cx="2789698" cy="469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4" y="4993531"/>
            <a:ext cx="2711484" cy="4432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530221"/>
            <a:ext cx="4888700" cy="4595943"/>
          </a:xfrm>
        </p:spPr>
        <p:txBody>
          <a:bodyPr>
            <a:normAutofit/>
          </a:bodyPr>
          <a:lstStyle/>
          <a:p>
            <a:r>
              <a:rPr lang="en-GB" altLang="zh-CN" dirty="0"/>
              <a:t>Not all the clause can be used for every directive.</a:t>
            </a:r>
          </a:p>
          <a:p>
            <a:r>
              <a:rPr lang="en-GB" altLang="zh-CN" dirty="0"/>
              <a:t>Most clause are used for specify attributes of parallelism, schedule, and variable memory locations.</a:t>
            </a:r>
          </a:p>
          <a:p>
            <a:r>
              <a:rPr lang="en-GB" altLang="zh-CN" dirty="0"/>
              <a:t>All directive and clause guide the compiler to explicitly transform the sequential code into parallel version 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Directive and Clause Summery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787" y="1672046"/>
            <a:ext cx="5760613" cy="42276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FF0000"/>
                </a:solidFill>
                <a:ea typeface="SimSun" panose="02010600030101010101" pitchFamily="2" charset="-122"/>
              </a:rPr>
              <a:t>omp_set_num_threads</a:t>
            </a:r>
            <a:r>
              <a:rPr lang="en-US" altLang="zh-CN" dirty="0">
                <a:ea typeface="SimSun" panose="02010600030101010101" pitchFamily="2" charset="-122"/>
              </a:rPr>
              <a:t>(integer): set the number of parallel thread</a:t>
            </a:r>
          </a:p>
          <a:p>
            <a:r>
              <a:rPr lang="en-US" altLang="zh-CN" b="1" dirty="0" err="1">
                <a:solidFill>
                  <a:srgbClr val="FF0000"/>
                </a:solidFill>
                <a:ea typeface="SimSun" panose="02010600030101010101" pitchFamily="2" charset="-122"/>
              </a:rPr>
              <a:t>omp_get_num_threads</a:t>
            </a:r>
            <a:r>
              <a:rPr lang="en-US" altLang="zh-CN" dirty="0">
                <a:ea typeface="SimSun" panose="02010600030101010101" pitchFamily="2" charset="-122"/>
              </a:rPr>
              <a:t>: get the number of thread in current region</a:t>
            </a:r>
          </a:p>
          <a:p>
            <a:r>
              <a:rPr lang="en-US" altLang="zh-CN" b="1" dirty="0" err="1">
                <a:ea typeface="SimSun" panose="02010600030101010101" pitchFamily="2" charset="-122"/>
              </a:rPr>
              <a:t>omp_get_num_procs</a:t>
            </a:r>
            <a:r>
              <a:rPr lang="en-US" altLang="zh-CN" dirty="0">
                <a:ea typeface="SimSun" panose="02010600030101010101" pitchFamily="2" charset="-122"/>
              </a:rPr>
              <a:t>: get the number of processor </a:t>
            </a:r>
          </a:p>
          <a:p>
            <a:r>
              <a:rPr lang="en-US" altLang="zh-CN" b="1" dirty="0" err="1">
                <a:ea typeface="SimSun" panose="02010600030101010101" pitchFamily="2" charset="-122"/>
              </a:rPr>
              <a:t>omp_in_parallel</a:t>
            </a:r>
            <a:r>
              <a:rPr lang="en-US" altLang="zh-CN" dirty="0">
                <a:ea typeface="SimSun" panose="02010600030101010101" pitchFamily="2" charset="-122"/>
              </a:rPr>
              <a:t>: check if current region is executed in parallel</a:t>
            </a:r>
          </a:p>
          <a:p>
            <a:r>
              <a:rPr lang="en-US" altLang="zh-CN" b="1" dirty="0">
                <a:ea typeface="SimSun" panose="02010600030101010101" pitchFamily="2" charset="-122"/>
              </a:rPr>
              <a:t>omp_set_dynamic</a:t>
            </a:r>
            <a:r>
              <a:rPr lang="en-US" altLang="zh-CN" dirty="0">
                <a:ea typeface="SimSun" panose="02010600030101010101" pitchFamily="2" charset="-122"/>
              </a:rPr>
              <a:t> (integer): set number of thread to be adjusted by the runtime in the upcoming parallel region</a:t>
            </a:r>
          </a:p>
          <a:p>
            <a:r>
              <a:rPr lang="en-US" altLang="zh-CN" b="1" dirty="0" err="1">
                <a:ea typeface="SimSun" panose="02010600030101010101" pitchFamily="2" charset="-122"/>
              </a:rPr>
              <a:t>omp_get_dynamic</a:t>
            </a:r>
            <a:r>
              <a:rPr lang="en-US" altLang="zh-CN" dirty="0">
                <a:ea typeface="SimSun" panose="02010600030101010101" pitchFamily="2" charset="-122"/>
              </a:rPr>
              <a:t>: get number of thread be adjusted by the runtime in the upcoming parallel region</a:t>
            </a:r>
          </a:p>
          <a:p>
            <a:r>
              <a:rPr lang="en-US" altLang="zh-CN" b="1" dirty="0" err="1">
                <a:ea typeface="SimSun" panose="02010600030101010101" pitchFamily="2" charset="-122"/>
              </a:rPr>
              <a:t>omp_set_nested</a:t>
            </a:r>
            <a:r>
              <a:rPr lang="en-US" altLang="zh-CN" dirty="0">
                <a:ea typeface="SimSun" panose="02010600030101010101" pitchFamily="2" charset="-122"/>
              </a:rPr>
              <a:t>(integer): set the level of nested parallelism</a:t>
            </a:r>
          </a:p>
          <a:p>
            <a:r>
              <a:rPr lang="en-US" altLang="zh-CN" b="1" dirty="0" err="1">
                <a:ea typeface="SimSun" panose="02010600030101010101" pitchFamily="2" charset="-122"/>
              </a:rPr>
              <a:t>omp_get_nested</a:t>
            </a:r>
            <a:r>
              <a:rPr lang="en-US" altLang="zh-CN" dirty="0">
                <a:ea typeface="SimSun" panose="02010600030101010101" pitchFamily="2" charset="-122"/>
              </a:rPr>
              <a:t>: check if the parallel region is nested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etc.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Runtime Control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530222"/>
            <a:ext cx="5994689" cy="2963401"/>
          </a:xfrm>
        </p:spPr>
        <p:txBody>
          <a:bodyPr>
            <a:normAutofit fontScale="25000" lnSpcReduction="20000"/>
          </a:bodyPr>
          <a:lstStyle/>
          <a:p>
            <a:r>
              <a:rPr lang="en-GB" altLang="zh-CN" dirty="0"/>
              <a:t> 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</a:t>
            </a:r>
            <a:r>
              <a:rPr lang="en-GB" altLang="zh-CN" dirty="0" err="1">
                <a:solidFill>
                  <a:srgbClr val="FF0000"/>
                </a:solidFill>
              </a:rPr>
              <a:t>omp_set_dynamic</a:t>
            </a:r>
            <a:r>
              <a:rPr lang="en-GB" altLang="zh-CN" dirty="0">
                <a:solidFill>
                  <a:srgbClr val="FF0000"/>
                </a:solidFill>
              </a:rPr>
              <a:t>(0);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</a:t>
            </a:r>
            <a:r>
              <a:rPr lang="en-GB" altLang="zh-CN" dirty="0" err="1">
                <a:solidFill>
                  <a:srgbClr val="FF0000"/>
                </a:solidFill>
              </a:rPr>
              <a:t>omp_set_num_threads</a:t>
            </a:r>
            <a:r>
              <a:rPr lang="en-GB" altLang="zh-CN" dirty="0">
                <a:solidFill>
                  <a:srgbClr val="FF0000"/>
                </a:solidFill>
              </a:rPr>
              <a:t>(5);</a:t>
            </a:r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omp_set_dynamic</a:t>
            </a:r>
            <a:r>
              <a:rPr lang="en-GB" altLang="zh-CN" dirty="0"/>
              <a:t>(%d), </a:t>
            </a:r>
            <a:r>
              <a:rPr lang="en-GB" altLang="zh-CN" dirty="0" err="1"/>
              <a:t>omp_set_num_threads</a:t>
            </a:r>
            <a:r>
              <a:rPr lang="en-GB" altLang="zh-CN" dirty="0"/>
              <a:t>(5).\n", </a:t>
            </a:r>
            <a:r>
              <a:rPr lang="en-GB" altLang="zh-CN" dirty="0" err="1"/>
              <a:t>num_dym</a:t>
            </a:r>
            <a:r>
              <a:rPr lang="en-GB" altLang="zh-CN" dirty="0"/>
              <a:t>);</a:t>
            </a:r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omp_get_dynamic</a:t>
            </a:r>
            <a:r>
              <a:rPr lang="en-GB" altLang="zh-CN" dirty="0"/>
              <a:t>() in sequential region  returns %d "</a:t>
            </a:r>
          </a:p>
          <a:p>
            <a:r>
              <a:rPr lang="en-GB" altLang="zh-CN" dirty="0"/>
              <a:t>            "in thread %d.\n", </a:t>
            </a:r>
            <a:r>
              <a:rPr lang="en-GB" altLang="zh-CN" dirty="0" err="1"/>
              <a:t>omp_get_dynamic</a:t>
            </a:r>
            <a:r>
              <a:rPr lang="en-GB" altLang="zh-CN" dirty="0"/>
              <a:t>(), omp_get_thread_num());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</a:t>
            </a:r>
          </a:p>
          <a:p>
            <a:r>
              <a:rPr lang="en-GB" altLang="zh-CN" dirty="0"/>
              <a:t>    {</a:t>
            </a:r>
          </a:p>
          <a:p>
            <a:r>
              <a:rPr lang="en-GB" altLang="zh-CN" dirty="0"/>
              <a:t>  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    for(</a:t>
            </a:r>
            <a:r>
              <a:rPr lang="en-GB" altLang="zh-CN" dirty="0" err="1"/>
              <a:t>i</a:t>
            </a:r>
            <a:r>
              <a:rPr lang="en-GB" altLang="zh-CN" dirty="0"/>
              <a:t>=0;i&lt;5;i++){</a:t>
            </a:r>
          </a:p>
          <a:p>
            <a:r>
              <a:rPr lang="en-GB" altLang="zh-CN" dirty="0"/>
              <a:t>        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omp_get_dynamic</a:t>
            </a:r>
            <a:r>
              <a:rPr lang="en-GB" altLang="zh-CN" dirty="0"/>
              <a:t>() in parallel region  returns %d "</a:t>
            </a:r>
          </a:p>
          <a:p>
            <a:r>
              <a:rPr lang="en-GB" altLang="zh-CN" dirty="0"/>
              <a:t>                   "in thread %d.\n", </a:t>
            </a:r>
            <a:r>
              <a:rPr lang="en-GB" altLang="zh-CN" dirty="0" err="1"/>
              <a:t>omp_get_dynamic</a:t>
            </a:r>
            <a:r>
              <a:rPr lang="en-GB" altLang="zh-CN" dirty="0"/>
              <a:t>( ), omp_get_thread_num());</a:t>
            </a:r>
          </a:p>
          <a:p>
            <a:r>
              <a:rPr lang="en-GB" altLang="zh-CN" dirty="0"/>
              <a:t>        }</a:t>
            </a:r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Runtime example</a:t>
            </a:r>
            <a:endParaRPr lang="zh-CN" altLang="en-US" dirty="0"/>
          </a:p>
        </p:txBody>
      </p:sp>
      <p:sp>
        <p:nvSpPr>
          <p:cNvPr id="7" name="内容占位符 1"/>
          <p:cNvSpPr txBox="1"/>
          <p:nvPr/>
        </p:nvSpPr>
        <p:spPr>
          <a:xfrm>
            <a:off x="6096000" y="1530222"/>
            <a:ext cx="5994689" cy="2963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 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</a:t>
            </a:r>
            <a:r>
              <a:rPr lang="en-GB" altLang="zh-CN" dirty="0" err="1">
                <a:solidFill>
                  <a:srgbClr val="FF0000"/>
                </a:solidFill>
              </a:rPr>
              <a:t>omp_set_dynamic</a:t>
            </a:r>
            <a:r>
              <a:rPr lang="en-GB" altLang="zh-CN" dirty="0">
                <a:solidFill>
                  <a:srgbClr val="FF0000"/>
                </a:solidFill>
              </a:rPr>
              <a:t>(3);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</a:t>
            </a:r>
            <a:r>
              <a:rPr lang="en-GB" altLang="zh-CN" dirty="0" err="1">
                <a:solidFill>
                  <a:srgbClr val="FF0000"/>
                </a:solidFill>
              </a:rPr>
              <a:t>omp_set_num_threads</a:t>
            </a:r>
            <a:r>
              <a:rPr lang="en-GB" altLang="zh-CN" dirty="0">
                <a:solidFill>
                  <a:srgbClr val="FF0000"/>
                </a:solidFill>
              </a:rPr>
              <a:t>(5);</a:t>
            </a:r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omp_set_dynamic</a:t>
            </a:r>
            <a:r>
              <a:rPr lang="en-GB" altLang="zh-CN" dirty="0"/>
              <a:t>(%d), </a:t>
            </a:r>
            <a:r>
              <a:rPr lang="en-GB" altLang="zh-CN" dirty="0" err="1"/>
              <a:t>omp_set_num_threads</a:t>
            </a:r>
            <a:r>
              <a:rPr lang="en-GB" altLang="zh-CN" dirty="0"/>
              <a:t>(5).\n", </a:t>
            </a:r>
            <a:r>
              <a:rPr lang="en-GB" altLang="zh-CN" dirty="0" err="1"/>
              <a:t>num_dym</a:t>
            </a:r>
            <a:r>
              <a:rPr lang="en-GB" altLang="zh-CN" dirty="0"/>
              <a:t>);</a:t>
            </a:r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omp_get_dynamic</a:t>
            </a:r>
            <a:r>
              <a:rPr lang="en-GB" altLang="zh-CN" dirty="0"/>
              <a:t>() in sequential region  returns %d "</a:t>
            </a:r>
          </a:p>
          <a:p>
            <a:r>
              <a:rPr lang="en-GB" altLang="zh-CN" dirty="0"/>
              <a:t>            "in thread %d.\n", </a:t>
            </a:r>
            <a:r>
              <a:rPr lang="en-GB" altLang="zh-CN" dirty="0" err="1"/>
              <a:t>omp_get_dynamic</a:t>
            </a:r>
            <a:r>
              <a:rPr lang="en-GB" altLang="zh-CN" dirty="0"/>
              <a:t>(), omp_get_thread_num());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parallel</a:t>
            </a:r>
          </a:p>
          <a:p>
            <a:r>
              <a:rPr lang="en-GB" altLang="zh-CN" dirty="0"/>
              <a:t>    {</a:t>
            </a:r>
          </a:p>
          <a:p>
            <a:r>
              <a:rPr lang="en-GB" altLang="zh-CN" dirty="0"/>
              <a:t>    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    for(</a:t>
            </a:r>
            <a:r>
              <a:rPr lang="en-GB" altLang="zh-CN" dirty="0" err="1"/>
              <a:t>i</a:t>
            </a:r>
            <a:r>
              <a:rPr lang="en-GB" altLang="zh-CN" dirty="0"/>
              <a:t>=0;i&lt;5;i++){</a:t>
            </a:r>
          </a:p>
          <a:p>
            <a:r>
              <a:rPr lang="en-GB" altLang="zh-CN" dirty="0"/>
              <a:t>            </a:t>
            </a:r>
            <a:r>
              <a:rPr lang="en-GB" altLang="zh-CN" dirty="0" err="1"/>
              <a:t>printf</a:t>
            </a:r>
            <a:r>
              <a:rPr lang="en-GB" altLang="zh-CN" dirty="0"/>
              <a:t>("</a:t>
            </a:r>
            <a:r>
              <a:rPr lang="en-GB" altLang="zh-CN" dirty="0" err="1"/>
              <a:t>omp_get_dynamic</a:t>
            </a:r>
            <a:r>
              <a:rPr lang="en-GB" altLang="zh-CN" dirty="0"/>
              <a:t>() in parallel region  returns %d "</a:t>
            </a:r>
          </a:p>
          <a:p>
            <a:r>
              <a:rPr lang="en-GB" altLang="zh-CN" dirty="0"/>
              <a:t>                   "in thread %d.\n", </a:t>
            </a:r>
            <a:r>
              <a:rPr lang="en-GB" altLang="zh-CN" dirty="0" err="1"/>
              <a:t>omp_get_dynamic</a:t>
            </a:r>
            <a:r>
              <a:rPr lang="en-GB" altLang="zh-CN" dirty="0"/>
              <a:t>( ), omp_get_thread_num());</a:t>
            </a:r>
          </a:p>
          <a:p>
            <a:r>
              <a:rPr lang="en-GB" altLang="zh-CN" dirty="0"/>
              <a:t>        }</a:t>
            </a:r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4" y="4345335"/>
            <a:ext cx="5229981" cy="11924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45" y="4342766"/>
            <a:ext cx="5240440" cy="11924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35282" y="1576894"/>
            <a:ext cx="8573797" cy="4595943"/>
          </a:xfrm>
        </p:spPr>
        <p:txBody>
          <a:bodyPr/>
          <a:lstStyle/>
          <a:p>
            <a:r>
              <a:rPr lang="en-GB" altLang="zh-CN" dirty="0"/>
              <a:t>There are many C/C++ performance profilers:</a:t>
            </a:r>
          </a:p>
          <a:p>
            <a:pPr lvl="1"/>
            <a:r>
              <a:rPr lang="en-GB" altLang="zh-CN" dirty="0"/>
              <a:t>Perf, </a:t>
            </a:r>
            <a:r>
              <a:rPr lang="en-GB" altLang="zh-CN" dirty="0" err="1"/>
              <a:t>gprof</a:t>
            </a:r>
            <a:endParaRPr lang="en-GB" altLang="zh-CN" dirty="0"/>
          </a:p>
          <a:p>
            <a:pPr lvl="1"/>
            <a:r>
              <a:rPr lang="en-GB" altLang="zh-CN" dirty="0"/>
              <a:t>TAU, </a:t>
            </a:r>
          </a:p>
          <a:p>
            <a:pPr lvl="1"/>
            <a:r>
              <a:rPr lang="en-GB" altLang="zh-CN" dirty="0"/>
              <a:t>ARM MAP</a:t>
            </a:r>
          </a:p>
          <a:p>
            <a:pPr lvl="1"/>
            <a:r>
              <a:rPr lang="en-GB" altLang="zh-CN" dirty="0"/>
              <a:t>Google orbit</a:t>
            </a:r>
          </a:p>
          <a:p>
            <a:pPr lvl="1"/>
            <a:r>
              <a:rPr lang="en-GB" altLang="zh-CN" dirty="0"/>
              <a:t>Intel® </a:t>
            </a:r>
            <a:r>
              <a:rPr lang="en-GB" altLang="zh-CN" dirty="0" err="1"/>
              <a:t>VTune</a:t>
            </a:r>
            <a:r>
              <a:rPr lang="en-GB" altLang="zh-CN" dirty="0"/>
              <a:t>™ Profiler</a:t>
            </a:r>
          </a:p>
          <a:p>
            <a:pPr lvl="1"/>
            <a:r>
              <a:rPr lang="en-GB" altLang="zh-CN" dirty="0"/>
              <a:t>etc.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Profiling</a:t>
            </a:r>
            <a:endParaRPr lang="zh-CN" altLang="en-US" dirty="0"/>
          </a:p>
        </p:txBody>
      </p:sp>
      <p:pic>
        <p:nvPicPr>
          <p:cNvPr id="4" name="Content Placeholder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839013" y="2613358"/>
            <a:ext cx="817873" cy="5419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5" descr="intel_BlueOnWhite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90" y="4177382"/>
            <a:ext cx="693715" cy="527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6" descr="The_GNU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15" y="2083174"/>
            <a:ext cx="522472" cy="51007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5" y="3672065"/>
            <a:ext cx="454467" cy="4462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07" y="3180612"/>
            <a:ext cx="909086" cy="42087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99378" y="3205076"/>
            <a:ext cx="46059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solidFill>
                  <a:srgbClr val="0070C0"/>
                </a:solidFill>
              </a:rPr>
              <a:t>For </a:t>
            </a:r>
            <a:r>
              <a:rPr lang="en-GB" altLang="zh-CN" sz="2800">
                <a:solidFill>
                  <a:srgbClr val="0070C0"/>
                </a:solidFill>
              </a:rPr>
              <a:t>this course</a:t>
            </a:r>
            <a:r>
              <a:rPr lang="en-GB" altLang="zh-CN" sz="2800" dirty="0">
                <a:solidFill>
                  <a:srgbClr val="0070C0"/>
                </a:solidFill>
              </a:rPr>
              <a:t>, we mostly concern the processing time speedup from sequential to parallel code, e.g. using </a:t>
            </a:r>
            <a:r>
              <a:rPr lang="en-GB" altLang="zh-CN" sz="2800" dirty="0" err="1">
                <a:solidFill>
                  <a:srgbClr val="0070C0"/>
                </a:solidFill>
              </a:rPr>
              <a:t>omp_get_wtime</a:t>
            </a:r>
            <a:r>
              <a:rPr lang="en-GB" altLang="zh-CN" sz="2800" dirty="0">
                <a:solidFill>
                  <a:srgbClr val="0070C0"/>
                </a:solidFill>
              </a:rPr>
              <a:t>().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10" y="2649668"/>
            <a:ext cx="5424510" cy="21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412" y="1530221"/>
            <a:ext cx="7187765" cy="459594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zh-CN" sz="2400" dirty="0"/>
              <a:t>Early</a:t>
            </a:r>
          </a:p>
          <a:p>
            <a:pPr lvl="1" eaLnBrk="1" hangingPunct="1"/>
            <a:r>
              <a:rPr lang="en-US" altLang="zh-CN" sz="2400" dirty="0"/>
              <a:t>Fortran 1.0 released on October 1997</a:t>
            </a:r>
          </a:p>
          <a:p>
            <a:pPr lvl="1" eaLnBrk="1" hangingPunct="1"/>
            <a:r>
              <a:rPr lang="en-US" altLang="zh-CN" sz="2400" dirty="0"/>
              <a:t>C/C++ 1.0 approved on November 1998</a:t>
            </a:r>
          </a:p>
          <a:p>
            <a:pPr lvl="1"/>
            <a:r>
              <a:rPr lang="en-US" altLang="zh-CN" sz="2400" dirty="0"/>
              <a:t>Fortran 2.0 released on November 2000</a:t>
            </a:r>
          </a:p>
          <a:p>
            <a:pPr lvl="1"/>
            <a:r>
              <a:rPr lang="en-US" altLang="zh-CN" sz="2400" dirty="0"/>
              <a:t>C/C++ 2.0 released on March 2002</a:t>
            </a:r>
          </a:p>
          <a:p>
            <a:pPr lvl="1"/>
            <a:r>
              <a:rPr lang="en-US" altLang="zh-CN" sz="2400" dirty="0"/>
              <a:t>Combined C/C++ and Fortran 2.5 released on May 2005</a:t>
            </a:r>
          </a:p>
          <a:p>
            <a:pPr lvl="1"/>
            <a:r>
              <a:rPr lang="en-US" altLang="zh-CN" sz="2400" dirty="0"/>
              <a:t>3.0 released May 2008, 3.1 released on July 2011</a:t>
            </a:r>
          </a:p>
          <a:p>
            <a:pPr eaLnBrk="1" hangingPunct="1"/>
            <a:r>
              <a:rPr lang="en-US" altLang="zh-CN" sz="2400" dirty="0"/>
              <a:t>Recent</a:t>
            </a:r>
          </a:p>
          <a:p>
            <a:pPr lvl="1"/>
            <a:r>
              <a:rPr lang="en-US" altLang="zh-CN" sz="2400" dirty="0"/>
              <a:t>OpenMP 4.0 released on July 2013</a:t>
            </a:r>
          </a:p>
          <a:p>
            <a:pPr lvl="1"/>
            <a:r>
              <a:rPr lang="en-US" altLang="zh-CN" sz="2400" dirty="0"/>
              <a:t>OpenMP 4.5 released on November 2015</a:t>
            </a:r>
          </a:p>
          <a:p>
            <a:pPr lvl="1" eaLnBrk="1" hangingPunct="1"/>
            <a:r>
              <a:rPr lang="en-US" altLang="zh-CN" sz="2400" dirty="0"/>
              <a:t>OpenMP 5.0 released on November 2018</a:t>
            </a:r>
          </a:p>
          <a:p>
            <a:pPr lvl="1" eaLnBrk="1" hangingPunct="1"/>
            <a:r>
              <a:rPr lang="en-US" altLang="zh-CN" sz="2400" dirty="0">
                <a:sym typeface="+mn-ea"/>
              </a:rPr>
              <a:t>OpenMP 5.2 released </a:t>
            </a:r>
            <a:r>
              <a:rPr lang="en-US" altLang="zh-CN" sz="2400" dirty="0"/>
              <a:t>on </a:t>
            </a:r>
            <a:r>
              <a:rPr lang="en-US" altLang="zh-CN" sz="2400" dirty="0">
                <a:sym typeface="+mn-ea"/>
              </a:rPr>
              <a:t>November 2021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5 years major release cycle</a:t>
            </a:r>
          </a:p>
          <a:p>
            <a:pPr eaLnBrk="1" hangingPunct="1"/>
            <a:r>
              <a:rPr lang="en-US" altLang="zh-CN" sz="2400" dirty="0"/>
              <a:t>Current – Still Active</a:t>
            </a:r>
          </a:p>
          <a:p>
            <a:pPr lvl="1" eaLnBrk="1" hangingPunct="1"/>
            <a:r>
              <a:rPr lang="en-US" altLang="zh-CN" sz="2400" dirty="0"/>
              <a:t>OpenMP 6.0 scheduled on November 2023</a:t>
            </a:r>
          </a:p>
          <a:p>
            <a:endParaRPr lang="zh-CN" alt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Version History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12836" y="4815941"/>
            <a:ext cx="370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Advances in microprocessor design over time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414" y="1530223"/>
            <a:ext cx="5088998" cy="2571514"/>
          </a:xfrm>
        </p:spPr>
        <p:txBody>
          <a:bodyPr>
            <a:normAutofit fontScale="62500" lnSpcReduction="20000"/>
          </a:bodyPr>
          <a:lstStyle/>
          <a:p>
            <a:r>
              <a:rPr lang="en-GB" altLang="zh-CN" dirty="0"/>
              <a:t>… …</a:t>
            </a:r>
            <a:endParaRPr lang="en-US" altLang="zh-CN" dirty="0"/>
          </a:p>
          <a:p>
            <a:r>
              <a:rPr lang="en-US" altLang="zh-CN" dirty="0"/>
              <a:t>	double start = </a:t>
            </a:r>
            <a:r>
              <a:rPr lang="en-US" altLang="zh-CN" dirty="0" err="1"/>
              <a:t>omp_get_wtime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usleep</a:t>
            </a:r>
            <a:r>
              <a:rPr lang="en-US" altLang="zh-CN" dirty="0"/>
              <a:t>(1000);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usleep</a:t>
            </a:r>
            <a:r>
              <a:rPr lang="en-US" altLang="zh-CN" dirty="0"/>
              <a:t>(1000);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usleep</a:t>
            </a:r>
            <a:r>
              <a:rPr lang="en-US" altLang="zh-CN" dirty="0"/>
              <a:t>(1000);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usleep</a:t>
            </a:r>
            <a:r>
              <a:rPr lang="en-US" altLang="zh-CN" dirty="0"/>
              <a:t>(1000);</a:t>
            </a:r>
          </a:p>
          <a:p>
            <a:r>
              <a:rPr lang="en-US" altLang="zh-CN" dirty="0"/>
              <a:t>	double stop = </a:t>
            </a:r>
            <a:r>
              <a:rPr lang="en-US" altLang="zh-CN" dirty="0" err="1"/>
              <a:t>omp_get_wtime</a:t>
            </a:r>
            <a:r>
              <a:rPr lang="en-US" altLang="zh-CN" dirty="0"/>
              <a:t>();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omp_get_wtime</a:t>
            </a:r>
            <a:endParaRPr lang="zh-CN" altLang="en-US" dirty="0"/>
          </a:p>
        </p:txBody>
      </p:sp>
      <p:sp>
        <p:nvSpPr>
          <p:cNvPr id="4" name="内容占位符 1"/>
          <p:cNvSpPr txBox="1"/>
          <p:nvPr/>
        </p:nvSpPr>
        <p:spPr>
          <a:xfrm>
            <a:off x="6096000" y="1530222"/>
            <a:ext cx="5088998" cy="5105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	start = </a:t>
            </a:r>
            <a:r>
              <a:rPr lang="en-GB" altLang="zh-CN" dirty="0" err="1"/>
              <a:t>omp_get_wtime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	#pragma </a:t>
            </a:r>
            <a:r>
              <a:rPr lang="en-GB" altLang="zh-CN" dirty="0" err="1"/>
              <a:t>omp</a:t>
            </a:r>
            <a:r>
              <a:rPr lang="en-GB" altLang="zh-CN" dirty="0"/>
              <a:t> parallel sections</a:t>
            </a:r>
          </a:p>
          <a:p>
            <a:r>
              <a:rPr lang="en-GB" altLang="zh-CN" dirty="0"/>
              <a:t>	{</a:t>
            </a:r>
          </a:p>
          <a:p>
            <a:r>
              <a:rPr lang="en-GB" altLang="zh-CN" dirty="0"/>
              <a:t>		#pragma </a:t>
            </a:r>
            <a:r>
              <a:rPr lang="en-GB" altLang="zh-CN" dirty="0" err="1"/>
              <a:t>omp</a:t>
            </a:r>
            <a:r>
              <a:rPr lang="en-GB" altLang="zh-CN" dirty="0"/>
              <a:t> section</a:t>
            </a:r>
          </a:p>
          <a:p>
            <a:r>
              <a:rPr lang="en-GB" altLang="zh-CN" dirty="0"/>
              <a:t>		{</a:t>
            </a:r>
          </a:p>
          <a:p>
            <a:r>
              <a:rPr lang="en-GB" altLang="zh-CN" dirty="0"/>
              <a:t>			</a:t>
            </a:r>
            <a:r>
              <a:rPr lang="en-GB" altLang="zh-CN" dirty="0" err="1"/>
              <a:t>usleep</a:t>
            </a:r>
            <a:r>
              <a:rPr lang="en-GB" altLang="zh-CN" dirty="0"/>
              <a:t>(1000);</a:t>
            </a:r>
          </a:p>
          <a:p>
            <a:r>
              <a:rPr lang="en-GB" altLang="zh-CN" dirty="0"/>
              <a:t>		}</a:t>
            </a:r>
          </a:p>
          <a:p>
            <a:r>
              <a:rPr lang="en-GB" altLang="zh-CN" dirty="0"/>
              <a:t>		#pragma </a:t>
            </a:r>
            <a:r>
              <a:rPr lang="en-GB" altLang="zh-CN" dirty="0" err="1"/>
              <a:t>omp</a:t>
            </a:r>
            <a:r>
              <a:rPr lang="en-GB" altLang="zh-CN" dirty="0"/>
              <a:t> section</a:t>
            </a:r>
          </a:p>
          <a:p>
            <a:r>
              <a:rPr lang="en-GB" altLang="zh-CN" dirty="0"/>
              <a:t>		{</a:t>
            </a:r>
          </a:p>
          <a:p>
            <a:r>
              <a:rPr lang="en-GB" altLang="zh-CN" dirty="0"/>
              <a:t>			</a:t>
            </a:r>
            <a:r>
              <a:rPr lang="en-GB" altLang="zh-CN" dirty="0" err="1"/>
              <a:t>usleep</a:t>
            </a:r>
            <a:r>
              <a:rPr lang="en-GB" altLang="zh-CN" dirty="0"/>
              <a:t>(1000);</a:t>
            </a:r>
          </a:p>
          <a:p>
            <a:r>
              <a:rPr lang="en-GB" altLang="zh-CN" dirty="0"/>
              <a:t>		}</a:t>
            </a:r>
          </a:p>
          <a:p>
            <a:r>
              <a:rPr lang="en-GB" altLang="zh-CN" dirty="0"/>
              <a:t>		#pragma </a:t>
            </a:r>
            <a:r>
              <a:rPr lang="en-GB" altLang="zh-CN" dirty="0" err="1"/>
              <a:t>omp</a:t>
            </a:r>
            <a:r>
              <a:rPr lang="en-GB" altLang="zh-CN" dirty="0"/>
              <a:t> section</a:t>
            </a:r>
          </a:p>
          <a:p>
            <a:r>
              <a:rPr lang="en-GB" altLang="zh-CN" dirty="0"/>
              <a:t>		{</a:t>
            </a:r>
          </a:p>
          <a:p>
            <a:r>
              <a:rPr lang="en-GB" altLang="zh-CN" dirty="0"/>
              <a:t>			</a:t>
            </a:r>
            <a:r>
              <a:rPr lang="en-GB" altLang="zh-CN" dirty="0" err="1"/>
              <a:t>usleep</a:t>
            </a:r>
            <a:r>
              <a:rPr lang="en-GB" altLang="zh-CN" dirty="0"/>
              <a:t>(1000);</a:t>
            </a:r>
          </a:p>
          <a:p>
            <a:r>
              <a:rPr lang="en-GB" altLang="zh-CN" dirty="0"/>
              <a:t>		}</a:t>
            </a:r>
          </a:p>
          <a:p>
            <a:r>
              <a:rPr lang="en-GB" altLang="zh-CN" dirty="0"/>
              <a:t>		#pragma </a:t>
            </a:r>
            <a:r>
              <a:rPr lang="en-GB" altLang="zh-CN" dirty="0" err="1"/>
              <a:t>omp</a:t>
            </a:r>
            <a:r>
              <a:rPr lang="en-GB" altLang="zh-CN" dirty="0"/>
              <a:t> section</a:t>
            </a:r>
          </a:p>
          <a:p>
            <a:r>
              <a:rPr lang="en-GB" altLang="zh-CN" dirty="0"/>
              <a:t>		{</a:t>
            </a:r>
          </a:p>
          <a:p>
            <a:r>
              <a:rPr lang="en-GB" altLang="zh-CN" dirty="0"/>
              <a:t>			</a:t>
            </a:r>
            <a:r>
              <a:rPr lang="en-GB" altLang="zh-CN" dirty="0" err="1"/>
              <a:t>usleep</a:t>
            </a:r>
            <a:r>
              <a:rPr lang="en-GB" altLang="zh-CN" dirty="0"/>
              <a:t>(1000);</a:t>
            </a:r>
          </a:p>
          <a:p>
            <a:r>
              <a:rPr lang="en-GB" altLang="zh-CN" dirty="0"/>
              <a:t>		}</a:t>
            </a:r>
          </a:p>
          <a:p>
            <a:r>
              <a:rPr lang="en-GB" altLang="zh-CN" dirty="0"/>
              <a:t>	}</a:t>
            </a:r>
          </a:p>
          <a:p>
            <a:r>
              <a:rPr lang="en-GB" altLang="zh-CN" dirty="0"/>
              <a:t>	stop = </a:t>
            </a:r>
            <a:r>
              <a:rPr lang="en-GB" altLang="zh-CN" dirty="0" err="1"/>
              <a:t>omp_get_wtime</a:t>
            </a:r>
            <a:r>
              <a:rPr lang="en-GB" altLang="zh-CN" dirty="0"/>
              <a:t>();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3" y="4679330"/>
            <a:ext cx="5255529" cy="7112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5340" y="1530351"/>
            <a:ext cx="4906010" cy="3755752"/>
          </a:xfrm>
        </p:spPr>
        <p:txBody>
          <a:bodyPr>
            <a:normAutofit fontScale="45000" lnSpcReduction="20000"/>
          </a:bodyPr>
          <a:lstStyle/>
          <a:p>
            <a:r>
              <a:rPr lang="en-US" altLang="zh-CN" dirty="0"/>
              <a:t>... ...</a:t>
            </a:r>
          </a:p>
          <a:p>
            <a:r>
              <a:rPr lang="en-US" altLang="zh-CN" dirty="0"/>
              <a:t>#define LEN 16384</a:t>
            </a:r>
          </a:p>
          <a:p>
            <a:r>
              <a:rPr lang="en-US" altLang="zh-CN" dirty="0"/>
              <a:t>#define LOOP 1000      </a:t>
            </a:r>
          </a:p>
          <a:p>
            <a:r>
              <a:rPr lang="zh-CN" altLang="en-US" dirty="0"/>
              <a:t>int C[LEN]</a:t>
            </a:r>
            <a:r>
              <a:rPr lang="en-US" altLang="zh-CN" dirty="0"/>
              <a:t>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double start = </a:t>
            </a:r>
            <a:r>
              <a:rPr lang="en-US" altLang="zh-CN" dirty="0" err="1">
                <a:solidFill>
                  <a:srgbClr val="FF0000"/>
                </a:solidFill>
              </a:rPr>
              <a:t>omp_get_wtime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  <a:endParaRPr lang="en-US" altLang="zh-CN" dirty="0"/>
          </a:p>
          <a:p>
            <a:r>
              <a:rPr lang="en-US" altLang="zh-CN" dirty="0"/>
              <a:t>for(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	for(j=0;j&lt;</a:t>
            </a:r>
            <a:r>
              <a:rPr lang="en-US" altLang="zh-CN" dirty="0" err="1"/>
              <a:t>LOOP;j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		C[</a:t>
            </a:r>
            <a:r>
              <a:rPr lang="en-US" altLang="zh-CN" dirty="0" err="1"/>
              <a:t>i</a:t>
            </a:r>
            <a:r>
              <a:rPr lang="en-US" altLang="zh-CN" dirty="0"/>
              <a:t>] += C[</a:t>
            </a:r>
            <a:r>
              <a:rPr lang="en-US" altLang="zh-CN" dirty="0" err="1"/>
              <a:t>i</a:t>
            </a:r>
            <a:r>
              <a:rPr lang="en-US" altLang="zh-CN" dirty="0"/>
              <a:t>] +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double stop = </a:t>
            </a:r>
            <a:r>
              <a:rPr lang="en-US" altLang="zh-CN" dirty="0" err="1">
                <a:solidFill>
                  <a:srgbClr val="FF0000"/>
                </a:solidFill>
              </a:rPr>
              <a:t>omp_get_wtime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time_spent</a:t>
            </a:r>
            <a:r>
              <a:rPr lang="en-US" altLang="zh-CN" dirty="0">
                <a:solidFill>
                  <a:srgbClr val="FF0000"/>
                </a:solidFill>
              </a:rPr>
              <a:t> = (double)(stop - start)*1000*1000;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("Execution time of sequential loop: %</a:t>
            </a:r>
            <a:r>
              <a:rPr lang="en-US" altLang="zh-CN" dirty="0" err="1">
                <a:solidFill>
                  <a:srgbClr val="FF0000"/>
                </a:solidFill>
              </a:rPr>
              <a:t>lf</a:t>
            </a:r>
            <a:r>
              <a:rPr lang="en-US" altLang="zh-CN" dirty="0">
                <a:solidFill>
                  <a:srgbClr val="FF0000"/>
                </a:solidFill>
              </a:rPr>
              <a:t> us\n", </a:t>
            </a:r>
            <a:r>
              <a:rPr lang="en-US" altLang="zh-CN" dirty="0" err="1">
                <a:solidFill>
                  <a:srgbClr val="FF0000"/>
                </a:solidFill>
              </a:rPr>
              <a:t>time_spent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zh-CN" dirty="0"/>
              <a:t>... ...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Optimization - False Sharing</a:t>
            </a:r>
            <a:endParaRPr lang="zh-CN" altLang="en-US" dirty="0"/>
          </a:p>
        </p:txBody>
      </p:sp>
      <p:sp>
        <p:nvSpPr>
          <p:cNvPr id="6" name="内容占位符 1"/>
          <p:cNvSpPr>
            <a:spLocks noGrp="1"/>
          </p:cNvSpPr>
          <p:nvPr/>
        </p:nvSpPr>
        <p:spPr>
          <a:xfrm>
            <a:off x="6367145" y="1547496"/>
            <a:ext cx="4906010" cy="3738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dirty="0"/>
              <a:t>... ...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rgbClr val="FF0000"/>
                </a:solidFill>
              </a:rPr>
              <a:t>start = </a:t>
            </a:r>
            <a:r>
              <a:rPr lang="en-US" altLang="zh-CN" dirty="0" err="1">
                <a:solidFill>
                  <a:srgbClr val="FF0000"/>
                </a:solidFill>
              </a:rPr>
              <a:t>omp_get_wtime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</a:p>
          <a:p>
            <a:pPr algn="l">
              <a:buClrTx/>
              <a:buSzTx/>
            </a:pPr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</a:t>
            </a:r>
          </a:p>
          <a:p>
            <a:pPr algn="l">
              <a:buClrTx/>
              <a:buSzTx/>
            </a:pPr>
            <a:r>
              <a:rPr lang="en-US" altLang="zh-CN" dirty="0"/>
              <a:t>{	</a:t>
            </a:r>
          </a:p>
          <a:p>
            <a:pPr algn="l">
              <a:buClrTx/>
              <a:buSzTx/>
            </a:pPr>
            <a:r>
              <a:rPr lang="en-US" altLang="zh-CN" dirty="0"/>
              <a:t>	#pragma </a:t>
            </a:r>
            <a:r>
              <a:rPr lang="en-US" altLang="zh-CN" dirty="0" err="1"/>
              <a:t>omp</a:t>
            </a:r>
            <a:r>
              <a:rPr lang="en-US" altLang="zh-CN" dirty="0"/>
              <a:t> for </a:t>
            </a:r>
          </a:p>
          <a:p>
            <a:pPr algn="l">
              <a:buClrTx/>
              <a:buSzTx/>
            </a:pPr>
            <a:r>
              <a:rPr lang="en-US" altLang="zh-CN" dirty="0"/>
              <a:t>	for(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++){</a:t>
            </a:r>
          </a:p>
          <a:p>
            <a:pPr algn="l">
              <a:buClrTx/>
              <a:buSzTx/>
            </a:pPr>
            <a:r>
              <a:rPr lang="en-US" altLang="zh-CN" dirty="0"/>
              <a:t>		for(j=0;j&lt;</a:t>
            </a:r>
            <a:r>
              <a:rPr lang="en-US" altLang="zh-CN" dirty="0" err="1"/>
              <a:t>LOOP;j</a:t>
            </a:r>
            <a:r>
              <a:rPr lang="en-US" altLang="zh-CN" dirty="0"/>
              <a:t>++){</a:t>
            </a:r>
          </a:p>
          <a:p>
            <a:pPr algn="l">
              <a:buClrTx/>
              <a:buSzTx/>
            </a:pPr>
            <a:r>
              <a:rPr lang="en-US" altLang="zh-CN" dirty="0"/>
              <a:t>			C[</a:t>
            </a:r>
            <a:r>
              <a:rPr lang="en-US" altLang="zh-CN" dirty="0" err="1"/>
              <a:t>i</a:t>
            </a:r>
            <a:r>
              <a:rPr lang="en-US" altLang="zh-CN" dirty="0"/>
              <a:t>] += C[</a:t>
            </a:r>
            <a:r>
              <a:rPr lang="en-US" altLang="zh-CN" dirty="0" err="1"/>
              <a:t>i</a:t>
            </a:r>
            <a:r>
              <a:rPr lang="en-US" altLang="zh-CN" dirty="0"/>
              <a:t>] +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pPr algn="l">
              <a:buClrTx/>
              <a:buSzTx/>
            </a:pPr>
            <a:r>
              <a:rPr lang="en-US" altLang="zh-CN" dirty="0"/>
              <a:t>		}</a:t>
            </a:r>
          </a:p>
          <a:p>
            <a:pPr algn="l">
              <a:buClrTx/>
              <a:buSzTx/>
            </a:pPr>
            <a:r>
              <a:rPr lang="en-US" altLang="zh-CN" dirty="0"/>
              <a:t>	}</a:t>
            </a:r>
          </a:p>
          <a:p>
            <a:pPr algn="l">
              <a:buClrTx/>
              <a:buSzTx/>
            </a:pPr>
            <a:r>
              <a:rPr lang="en-US" altLang="zh-CN" dirty="0"/>
              <a:t>}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rgbClr val="FF0000"/>
                </a:solidFill>
              </a:rPr>
              <a:t>stop = </a:t>
            </a:r>
            <a:r>
              <a:rPr lang="en-US" altLang="zh-CN" dirty="0" err="1">
                <a:solidFill>
                  <a:srgbClr val="FF0000"/>
                </a:solidFill>
              </a:rPr>
              <a:t>omp_get_wtime</a:t>
            </a:r>
            <a:r>
              <a:rPr lang="en-US" altLang="zh-CN" dirty="0">
                <a:solidFill>
                  <a:srgbClr val="FF0000"/>
                </a:solidFill>
              </a:rPr>
              <a:t>();	</a:t>
            </a:r>
          </a:p>
          <a:p>
            <a:pPr algn="l">
              <a:buClrTx/>
              <a:buSzTx/>
            </a:pPr>
            <a:r>
              <a:rPr lang="en-US" altLang="zh-CN" dirty="0" err="1">
                <a:solidFill>
                  <a:srgbClr val="FF0000"/>
                </a:solidFill>
              </a:rPr>
              <a:t>time_spent</a:t>
            </a:r>
            <a:r>
              <a:rPr lang="en-US" altLang="zh-CN" dirty="0">
                <a:solidFill>
                  <a:srgbClr val="FF0000"/>
                </a:solidFill>
              </a:rPr>
              <a:t> = (double)(stop - start)*1000*1000;</a:t>
            </a:r>
          </a:p>
          <a:p>
            <a:pPr algn="l">
              <a:buClrTx/>
              <a:buSzTx/>
            </a:pPr>
            <a:r>
              <a:rPr lang="en-US" altLang="zh-CN" dirty="0" err="1">
                <a:solidFill>
                  <a:srgbClr val="FF0000"/>
                </a:solidFill>
              </a:rPr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("Execution time of sequential loop: %</a:t>
            </a:r>
            <a:r>
              <a:rPr lang="en-US" altLang="zh-CN" dirty="0" err="1">
                <a:solidFill>
                  <a:srgbClr val="FF0000"/>
                </a:solidFill>
              </a:rPr>
              <a:t>lf</a:t>
            </a:r>
            <a:r>
              <a:rPr lang="en-US" altLang="zh-CN" dirty="0">
                <a:solidFill>
                  <a:srgbClr val="FF0000"/>
                </a:solidFill>
              </a:rPr>
              <a:t> us\n", </a:t>
            </a:r>
            <a:r>
              <a:rPr lang="en-US" altLang="zh-CN" dirty="0" err="1">
                <a:solidFill>
                  <a:srgbClr val="FF0000"/>
                </a:solidFill>
              </a:rPr>
              <a:t>time_spent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pPr algn="l">
              <a:buClrTx/>
              <a:buSzTx/>
            </a:pPr>
            <a:r>
              <a:rPr lang="en-US" altLang="zh-CN" dirty="0"/>
              <a:t>... ...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1CC00-BAC8-4BC6-8B69-70A6ECEE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5044066"/>
            <a:ext cx="8048502" cy="1308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7BAEF7-6C70-4DF5-ADFB-BCF0B88ADBB5}"/>
              </a:ext>
            </a:extLst>
          </p:cNvPr>
          <p:cNvSpPr txBox="1"/>
          <p:nvPr/>
        </p:nvSpPr>
        <p:spPr>
          <a:xfrm>
            <a:off x="2581947" y="1299182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Sequential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1FA2FB-2ABE-49F8-BF43-0FD971C28765}"/>
              </a:ext>
            </a:extLst>
          </p:cNvPr>
          <p:cNvSpPr txBox="1"/>
          <p:nvPr/>
        </p:nvSpPr>
        <p:spPr>
          <a:xfrm>
            <a:off x="7288810" y="1299182"/>
            <a:ext cx="210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Naive OMP parallel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229B70-8164-47F3-936D-49CD73C84BEF}"/>
              </a:ext>
            </a:extLst>
          </p:cNvPr>
          <p:cNvSpPr txBox="1"/>
          <p:nvPr/>
        </p:nvSpPr>
        <p:spPr>
          <a:xfrm>
            <a:off x="9287419" y="5166757"/>
            <a:ext cx="188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</a:rPr>
              <a:t>The false sharing depends on the architecture ! 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8620" y="1946041"/>
            <a:ext cx="4007719" cy="2998821"/>
          </a:xfrm>
        </p:spPr>
        <p:txBody>
          <a:bodyPr>
            <a:normAutofit fontScale="37500" lnSpcReduction="20000"/>
          </a:bodyPr>
          <a:lstStyle/>
          <a:p>
            <a:r>
              <a:rPr lang="en-US" altLang="zh-CN" dirty="0"/>
              <a:t>... ...</a:t>
            </a:r>
          </a:p>
          <a:p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shared(C)</a:t>
            </a:r>
          </a:p>
          <a:p>
            <a:r>
              <a:rPr lang="en-US" altLang="zh-CN" dirty="0"/>
              <a:t>{	</a:t>
            </a:r>
          </a:p>
          <a:p>
            <a:r>
              <a:rPr lang="en-US" altLang="zh-CN" dirty="0"/>
              <a:t>    #pragma </a:t>
            </a:r>
            <a:r>
              <a:rPr lang="en-US" altLang="zh-CN" dirty="0" err="1"/>
              <a:t>omp</a:t>
            </a:r>
            <a:r>
              <a:rPr lang="en-US" altLang="zh-CN" dirty="0"/>
              <a:t> for private(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</a:p>
          <a:p>
            <a:r>
              <a:rPr lang="en-US" altLang="zh-CN" dirty="0"/>
              <a:t>    for(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        int </a:t>
            </a:r>
            <a:r>
              <a:rPr lang="en-US" altLang="zh-CN" dirty="0" err="1">
                <a:solidFill>
                  <a:srgbClr val="FF0000"/>
                </a:solidFill>
              </a:rPr>
              <a:t>tmp</a:t>
            </a:r>
            <a:r>
              <a:rPr lang="en-US" altLang="zh-CN" dirty="0"/>
              <a:t> = C[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 for(j=0;j&lt;</a:t>
            </a:r>
            <a:r>
              <a:rPr lang="en-US" altLang="zh-CN" dirty="0" err="1"/>
              <a:t>LOOP;j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>
                <a:solidFill>
                  <a:srgbClr val="FF0000"/>
                </a:solidFill>
              </a:rPr>
              <a:t>tmp</a:t>
            </a:r>
            <a:r>
              <a:rPr lang="en-US" altLang="zh-CN" dirty="0"/>
              <a:t> += </a:t>
            </a:r>
            <a:r>
              <a:rPr lang="en-US" altLang="zh-CN" dirty="0" err="1">
                <a:solidFill>
                  <a:srgbClr val="FF0000"/>
                </a:solidFill>
              </a:rPr>
              <a:t>tmp</a:t>
            </a:r>
            <a:r>
              <a:rPr lang="en-US" altLang="zh-CN" dirty="0"/>
              <a:t> + </a:t>
            </a:r>
            <a:r>
              <a:rPr lang="en-US" altLang="zh-CN" dirty="0" err="1"/>
              <a:t>i</a:t>
            </a:r>
            <a:r>
              <a:rPr lang="en-US" altLang="zh-CN" dirty="0"/>
              <a:t>;		</a:t>
            </a:r>
          </a:p>
          <a:p>
            <a:r>
              <a:rPr lang="en-US" altLang="zh-CN" dirty="0"/>
              <a:t>        C[</a:t>
            </a:r>
            <a:r>
              <a:rPr lang="en-US" altLang="zh-CN" dirty="0" err="1"/>
              <a:t>i</a:t>
            </a:r>
            <a:r>
              <a:rPr lang="en-US" altLang="zh-CN" dirty="0"/>
              <a:t>] = </a:t>
            </a:r>
            <a:r>
              <a:rPr lang="en-US" altLang="zh-CN" dirty="0" err="1">
                <a:solidFill>
                  <a:srgbClr val="FF0000"/>
                </a:solidFill>
              </a:rPr>
              <a:t>tmp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... ...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Avoid False Sharing</a:t>
            </a:r>
            <a:endParaRPr lang="zh-CN" altLang="en-US" dirty="0"/>
          </a:p>
        </p:txBody>
      </p:sp>
      <p:sp>
        <p:nvSpPr>
          <p:cNvPr id="6" name="内容占位符 1"/>
          <p:cNvSpPr>
            <a:spLocks noGrp="1"/>
          </p:cNvSpPr>
          <p:nvPr/>
        </p:nvSpPr>
        <p:spPr>
          <a:xfrm>
            <a:off x="4007121" y="2096601"/>
            <a:ext cx="4448901" cy="2626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dirty="0"/>
              <a:t>… …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rgbClr val="FF0000"/>
                </a:solidFill>
              </a:rPr>
              <a:t>int C_PAD[LEN*16];</a:t>
            </a:r>
          </a:p>
          <a:p>
            <a:pPr algn="l">
              <a:buClrTx/>
              <a:buSzTx/>
            </a:pPr>
            <a:r>
              <a:rPr lang="en-US" altLang="zh-CN" dirty="0"/>
              <a:t>... ...</a:t>
            </a:r>
          </a:p>
          <a:p>
            <a:pPr algn="l">
              <a:buClrTx/>
              <a:buSzTx/>
            </a:pPr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shared(C)</a:t>
            </a:r>
          </a:p>
          <a:p>
            <a:pPr algn="l">
              <a:buClrTx/>
              <a:buSzTx/>
            </a:pPr>
            <a:r>
              <a:rPr lang="en-US" altLang="zh-CN" dirty="0"/>
              <a:t>{	</a:t>
            </a:r>
          </a:p>
          <a:p>
            <a:pPr algn="l">
              <a:buClrTx/>
              <a:buSzTx/>
            </a:pPr>
            <a:r>
              <a:rPr lang="en-US" altLang="zh-CN" dirty="0"/>
              <a:t>    #pragma </a:t>
            </a:r>
            <a:r>
              <a:rPr lang="en-US" altLang="zh-CN" dirty="0" err="1"/>
              <a:t>omp</a:t>
            </a:r>
            <a:r>
              <a:rPr lang="en-US" altLang="zh-CN" dirty="0"/>
              <a:t> for private(</a:t>
            </a:r>
            <a:r>
              <a:rPr lang="en-US" altLang="zh-CN" dirty="0" err="1"/>
              <a:t>i</a:t>
            </a:r>
            <a:r>
              <a:rPr lang="en-US" altLang="zh-CN" dirty="0"/>
              <a:t>, j)</a:t>
            </a:r>
          </a:p>
          <a:p>
            <a:pPr algn="l">
              <a:buClrTx/>
              <a:buSzTx/>
            </a:pPr>
            <a:r>
              <a:rPr lang="en-US" altLang="zh-CN" dirty="0"/>
              <a:t>    for(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</a:t>
            </a:r>
          </a:p>
          <a:p>
            <a:pPr algn="l">
              <a:buClrTx/>
              <a:buSzTx/>
            </a:pPr>
            <a:r>
              <a:rPr lang="en-US" altLang="zh-CN" dirty="0"/>
              <a:t>        for(j=0;j&lt;</a:t>
            </a:r>
            <a:r>
              <a:rPr lang="en-US" altLang="zh-CN" dirty="0" err="1"/>
              <a:t>LOOP;j</a:t>
            </a:r>
            <a:r>
              <a:rPr lang="en-US" altLang="zh-CN" dirty="0"/>
              <a:t>++)</a:t>
            </a:r>
          </a:p>
          <a:p>
            <a:pPr marL="457200" lvl="1" indent="0">
              <a:buNone/>
            </a:pPr>
            <a:r>
              <a:rPr lang="en-US" altLang="zh-CN" dirty="0"/>
              <a:t>          </a:t>
            </a:r>
            <a:r>
              <a:rPr lang="en-US" altLang="zh-CN" dirty="0">
                <a:solidFill>
                  <a:srgbClr val="FF0000"/>
                </a:solidFill>
              </a:rPr>
              <a:t>C_PAD[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*16] += C_PAD[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*16] +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en-US" altLang="zh-CN" dirty="0"/>
              <a:t>		</a:t>
            </a:r>
          </a:p>
          <a:p>
            <a:pPr algn="l">
              <a:buClrTx/>
              <a:buSzTx/>
            </a:pPr>
            <a:r>
              <a:rPr lang="en-US" altLang="zh-CN" dirty="0"/>
              <a:t>}</a:t>
            </a:r>
          </a:p>
          <a:p>
            <a:pPr algn="l">
              <a:buClrTx/>
              <a:buSzTx/>
            </a:pPr>
            <a:r>
              <a:rPr lang="en-US" altLang="zh-CN" dirty="0"/>
              <a:t>... ...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1CC00-BAC8-4BC6-8B69-70A6ECEE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6" y="5113994"/>
            <a:ext cx="8048502" cy="1308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7BAEF7-6C70-4DF5-ADFB-BCF0B88ADBB5}"/>
              </a:ext>
            </a:extLst>
          </p:cNvPr>
          <p:cNvSpPr txBox="1"/>
          <p:nvPr/>
        </p:nvSpPr>
        <p:spPr>
          <a:xfrm>
            <a:off x="835385" y="1471896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Using private variables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1FA2FB-2ABE-49F8-BF43-0FD971C28765}"/>
              </a:ext>
            </a:extLst>
          </p:cNvPr>
          <p:cNvSpPr txBox="1"/>
          <p:nvPr/>
        </p:nvSpPr>
        <p:spPr>
          <a:xfrm>
            <a:off x="4174577" y="1471896"/>
            <a:ext cx="192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Padding the array 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C88972-5801-40D7-9D6F-B8289B240D97}"/>
              </a:ext>
            </a:extLst>
          </p:cNvPr>
          <p:cNvSpPr txBox="1"/>
          <p:nvPr/>
        </p:nvSpPr>
        <p:spPr>
          <a:xfrm>
            <a:off x="7971297" y="152607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Using trunky schedule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6238ED99-B380-48ED-B8B2-42D5F1BFD51B}"/>
              </a:ext>
            </a:extLst>
          </p:cNvPr>
          <p:cNvSpPr>
            <a:spLocks noGrp="1"/>
          </p:cNvSpPr>
          <p:nvPr/>
        </p:nvSpPr>
        <p:spPr>
          <a:xfrm>
            <a:off x="8014841" y="2180607"/>
            <a:ext cx="4177160" cy="2225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5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zh-CN" dirty="0"/>
              <a:t>... ...</a:t>
            </a:r>
          </a:p>
          <a:p>
            <a:pPr algn="l">
              <a:buClrTx/>
              <a:buSzTx/>
            </a:pPr>
            <a:r>
              <a:rPr lang="en-US" altLang="zh-CN" dirty="0"/>
              <a:t>#pragma </a:t>
            </a:r>
            <a:r>
              <a:rPr lang="en-US" altLang="zh-CN" dirty="0" err="1"/>
              <a:t>omp</a:t>
            </a:r>
            <a:r>
              <a:rPr lang="en-US" altLang="zh-CN" dirty="0"/>
              <a:t> parallel shared(C)</a:t>
            </a:r>
          </a:p>
          <a:p>
            <a:pPr algn="l">
              <a:buClrTx/>
              <a:buSzTx/>
            </a:pPr>
            <a:r>
              <a:rPr lang="en-US" altLang="zh-CN" dirty="0"/>
              <a:t>{	</a:t>
            </a:r>
          </a:p>
          <a:p>
            <a:pPr algn="l">
              <a:buClrTx/>
              <a:buSzTx/>
            </a:pPr>
            <a:r>
              <a:rPr lang="en-US" altLang="zh-CN" dirty="0"/>
              <a:t>    #pragma </a:t>
            </a:r>
            <a:r>
              <a:rPr lang="en-US" altLang="zh-CN" dirty="0" err="1"/>
              <a:t>omp</a:t>
            </a:r>
            <a:r>
              <a:rPr lang="en-US" altLang="zh-CN" dirty="0"/>
              <a:t> for private(</a:t>
            </a:r>
            <a:r>
              <a:rPr lang="en-US" altLang="zh-CN" dirty="0" err="1"/>
              <a:t>i</a:t>
            </a:r>
            <a:r>
              <a:rPr lang="en-US" altLang="zh-CN" dirty="0"/>
              <a:t>, j) </a:t>
            </a:r>
            <a:r>
              <a:rPr lang="en-US" altLang="zh-CN" dirty="0">
                <a:solidFill>
                  <a:srgbClr val="FF0000"/>
                </a:solidFill>
              </a:rPr>
              <a:t>schedule(static, 16)</a:t>
            </a:r>
          </a:p>
          <a:p>
            <a:pPr algn="l">
              <a:buClrTx/>
              <a:buSzTx/>
            </a:pPr>
            <a:r>
              <a:rPr lang="en-US" altLang="zh-CN" dirty="0"/>
              <a:t>    for(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</a:t>
            </a:r>
          </a:p>
          <a:p>
            <a:pPr algn="l">
              <a:buClrTx/>
              <a:buSzTx/>
            </a:pPr>
            <a:r>
              <a:rPr lang="en-US" altLang="zh-CN" dirty="0"/>
              <a:t>        for(j=0;j&lt;</a:t>
            </a:r>
            <a:r>
              <a:rPr lang="en-US" altLang="zh-CN" dirty="0" err="1"/>
              <a:t>LOOP;j</a:t>
            </a:r>
            <a:r>
              <a:rPr lang="en-US" altLang="zh-CN" dirty="0"/>
              <a:t>++)</a:t>
            </a:r>
          </a:p>
          <a:p>
            <a:pPr algn="l">
              <a:buClrTx/>
              <a:buSzTx/>
            </a:pPr>
            <a:r>
              <a:rPr lang="en-US" altLang="zh-CN" dirty="0"/>
              <a:t>            C[</a:t>
            </a:r>
            <a:r>
              <a:rPr lang="en-US" altLang="zh-CN" dirty="0" err="1"/>
              <a:t>i</a:t>
            </a:r>
            <a:r>
              <a:rPr lang="en-US" altLang="zh-CN" dirty="0"/>
              <a:t>] += C[</a:t>
            </a:r>
            <a:r>
              <a:rPr lang="en-US" altLang="zh-CN" dirty="0" err="1"/>
              <a:t>i</a:t>
            </a:r>
            <a:r>
              <a:rPr lang="en-US" altLang="zh-CN" dirty="0"/>
              <a:t>] +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pPr algn="l">
              <a:buClrTx/>
              <a:buSzTx/>
            </a:pPr>
            <a:r>
              <a:rPr lang="en-US" altLang="zh-CN" dirty="0"/>
              <a:t>}... ...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0985DE-3C89-4CBF-A7D7-A67F4BC61D06}"/>
              </a:ext>
            </a:extLst>
          </p:cNvPr>
          <p:cNvSpPr txBox="1"/>
          <p:nvPr/>
        </p:nvSpPr>
        <p:spPr>
          <a:xfrm>
            <a:off x="8882742" y="5167853"/>
            <a:ext cx="2873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chemeClr val="tx2">
                    <a:lumMod val="50000"/>
                  </a:schemeClr>
                </a:solidFill>
              </a:rPr>
              <a:t>More information on</a:t>
            </a:r>
          </a:p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https://hpc-wiki.info/hpc/OpenMP_in_Small_Bites/False_Sharing</a:t>
            </a:r>
          </a:p>
        </p:txBody>
      </p:sp>
    </p:spTree>
    <p:extLst>
      <p:ext uri="{BB962C8B-B14F-4D97-AF65-F5344CB8AC3E}">
        <p14:creationId xmlns:p14="http://schemas.microsoft.com/office/powerpoint/2010/main" val="289363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Swimming Like a Champion</a:t>
            </a:r>
            <a:endParaRPr lang="zh-CN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07" y="1634005"/>
            <a:ext cx="6582561" cy="438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 = A * b;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Vector Multiplication</a:t>
            </a:r>
            <a:endParaRPr lang="zh-CN" altLang="en-US" dirty="0"/>
          </a:p>
        </p:txBody>
      </p:sp>
      <p:pic>
        <p:nvPicPr>
          <p:cNvPr id="3074" name="Picture 2" descr="An example of how to calculate the dot product between a matrix and a vector">
            <a:extLst>
              <a:ext uri="{FF2B5EF4-FFF2-40B4-BE49-F238E27FC236}">
                <a16:creationId xmlns:a16="http://schemas.microsoft.com/office/drawing/2014/main" id="{13763522-1325-439A-8848-A18C7227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10" y="2685728"/>
            <a:ext cx="4859067" cy="23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CD66F3-B24A-4523-BD68-26B49994C035}"/>
              </a:ext>
            </a:extLst>
          </p:cNvPr>
          <p:cNvSpPr txBox="1"/>
          <p:nvPr/>
        </p:nvSpPr>
        <p:spPr>
          <a:xfrm>
            <a:off x="1251329" y="2172420"/>
            <a:ext cx="44497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… …</a:t>
            </a:r>
          </a:p>
          <a:p>
            <a:r>
              <a:rPr lang="en-GB" altLang="zh-CN" sz="2400" dirty="0"/>
              <a:t>for (</a:t>
            </a:r>
            <a:r>
              <a:rPr lang="en-GB" altLang="zh-CN" sz="2400" dirty="0" err="1"/>
              <a:t>i</a:t>
            </a:r>
            <a:r>
              <a:rPr lang="en-GB" altLang="zh-CN" sz="2400" dirty="0"/>
              <a:t> = 0; </a:t>
            </a:r>
            <a:r>
              <a:rPr lang="en-GB" altLang="zh-CN" sz="2400" dirty="0" err="1"/>
              <a:t>i</a:t>
            </a:r>
            <a:r>
              <a:rPr lang="en-GB" altLang="zh-CN" sz="2400" dirty="0"/>
              <a:t> &lt; ROW; ++</a:t>
            </a:r>
            <a:r>
              <a:rPr lang="en-GB" altLang="zh-CN" sz="2400" dirty="0" err="1"/>
              <a:t>i</a:t>
            </a:r>
            <a:r>
              <a:rPr lang="en-GB" altLang="zh-CN" sz="2400" dirty="0"/>
              <a:t>) {</a:t>
            </a:r>
          </a:p>
          <a:p>
            <a:r>
              <a:rPr lang="en-GB" altLang="zh-CN" sz="2400" dirty="0"/>
              <a:t>        sum = 0 ;</a:t>
            </a:r>
          </a:p>
          <a:p>
            <a:r>
              <a:rPr lang="en-GB" altLang="zh-CN" sz="2400" dirty="0"/>
              <a:t>        for (j = 0; j &lt; COL; ++j){</a:t>
            </a:r>
          </a:p>
          <a:p>
            <a:r>
              <a:rPr lang="en-GB" altLang="zh-CN" sz="2400" dirty="0"/>
              <a:t>            sum += A[</a:t>
            </a:r>
            <a:r>
              <a:rPr lang="en-GB" altLang="zh-CN" sz="2400" dirty="0" err="1"/>
              <a:t>i</a:t>
            </a:r>
            <a:r>
              <a:rPr lang="en-GB" altLang="zh-CN" sz="2400" dirty="0"/>
              <a:t>][j]*b[j];</a:t>
            </a:r>
          </a:p>
          <a:p>
            <a:r>
              <a:rPr lang="en-GB" altLang="zh-CN" sz="2400" dirty="0"/>
              <a:t>            c[</a:t>
            </a:r>
            <a:r>
              <a:rPr lang="en-GB" altLang="zh-CN" sz="2400" dirty="0" err="1"/>
              <a:t>i</a:t>
            </a:r>
            <a:r>
              <a:rPr lang="en-GB" altLang="zh-CN" sz="2400" dirty="0"/>
              <a:t>] = sum;</a:t>
            </a:r>
          </a:p>
          <a:p>
            <a:r>
              <a:rPr lang="en-GB" altLang="zh-CN" sz="2400" dirty="0"/>
              <a:t>        }</a:t>
            </a:r>
          </a:p>
          <a:p>
            <a:r>
              <a:rPr lang="en-GB" altLang="zh-CN" sz="2400" dirty="0"/>
              <a:t>}</a:t>
            </a:r>
          </a:p>
          <a:p>
            <a:r>
              <a:rPr lang="en-GB" altLang="zh-CN" sz="2400" dirty="0"/>
              <a:t>… 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21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DC0D4F-70FD-4D82-9037-CAD94EED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int </a:t>
            </a:r>
            <a:r>
              <a:rPr lang="en-GB" altLang="zh-CN" dirty="0" err="1"/>
              <a:t>i</a:t>
            </a:r>
            <a:r>
              <a:rPr lang="en-GB" altLang="zh-CN" dirty="0"/>
              <a:t>=0, j=0; 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for</a:t>
            </a:r>
          </a:p>
          <a:p>
            <a:r>
              <a:rPr lang="en-GB" altLang="zh-CN" dirty="0"/>
              <a:t>    for (</a:t>
            </a:r>
            <a:r>
              <a:rPr lang="en-GB" altLang="zh-CN" dirty="0" err="1"/>
              <a:t>i</a:t>
            </a:r>
            <a:r>
              <a:rPr lang="en-GB" altLang="zh-CN" dirty="0"/>
              <a:t> = 0; </a:t>
            </a:r>
            <a:r>
              <a:rPr lang="en-GB" altLang="zh-CN" dirty="0" err="1"/>
              <a:t>i</a:t>
            </a:r>
            <a:r>
              <a:rPr lang="en-GB" altLang="zh-CN" dirty="0"/>
              <a:t> &lt; ROW; ++</a:t>
            </a:r>
            <a:r>
              <a:rPr lang="en-GB" altLang="zh-CN" dirty="0" err="1"/>
              <a:t>i</a:t>
            </a:r>
            <a:r>
              <a:rPr lang="en-GB" altLang="zh-CN" dirty="0"/>
              <a:t>) {</a:t>
            </a:r>
          </a:p>
          <a:p>
            <a:r>
              <a:rPr lang="en-GB" altLang="zh-CN" dirty="0"/>
              <a:t>        c1[</a:t>
            </a:r>
            <a:r>
              <a:rPr lang="en-GB" altLang="zh-CN" dirty="0" err="1"/>
              <a:t>i</a:t>
            </a:r>
            <a:r>
              <a:rPr lang="en-GB" altLang="zh-CN" dirty="0"/>
              <a:t>] = 0 ;</a:t>
            </a:r>
          </a:p>
          <a:p>
            <a:r>
              <a:rPr lang="en-GB" altLang="zh-CN" dirty="0"/>
              <a:t>        for (j = 0; j &lt; COL; ++j){</a:t>
            </a:r>
          </a:p>
          <a:p>
            <a:r>
              <a:rPr lang="en-GB" altLang="zh-CN" dirty="0"/>
              <a:t>            </a:t>
            </a:r>
            <a:r>
              <a:rPr lang="en-GB" altLang="zh-CN" dirty="0">
                <a:solidFill>
                  <a:srgbClr val="FF0000"/>
                </a:solidFill>
              </a:rPr>
              <a:t>c1[</a:t>
            </a:r>
            <a:r>
              <a:rPr lang="en-GB" altLang="zh-CN" dirty="0" err="1">
                <a:solidFill>
                  <a:srgbClr val="FF0000"/>
                </a:solidFill>
              </a:rPr>
              <a:t>i</a:t>
            </a:r>
            <a:r>
              <a:rPr lang="en-GB" altLang="zh-CN" dirty="0">
                <a:solidFill>
                  <a:srgbClr val="FF0000"/>
                </a:solidFill>
              </a:rPr>
              <a:t>] += A[</a:t>
            </a:r>
            <a:r>
              <a:rPr lang="en-GB" altLang="zh-CN" dirty="0" err="1">
                <a:solidFill>
                  <a:srgbClr val="FF0000"/>
                </a:solidFill>
              </a:rPr>
              <a:t>i</a:t>
            </a:r>
            <a:r>
              <a:rPr lang="en-GB" altLang="zh-CN" dirty="0">
                <a:solidFill>
                  <a:srgbClr val="FF0000"/>
                </a:solidFill>
              </a:rPr>
              <a:t>][j]*b[j];</a:t>
            </a:r>
          </a:p>
          <a:p>
            <a:r>
              <a:rPr lang="en-GB" altLang="zh-CN" dirty="0"/>
              <a:t>        }</a:t>
            </a:r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}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3E977A6-CDD3-4B28-9031-F3AD28DB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Sequential to Parallel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DF5DA1-F8D7-4257-9C3D-CC3A143242CC}"/>
              </a:ext>
            </a:extLst>
          </p:cNvPr>
          <p:cNvSpPr txBox="1"/>
          <p:nvPr/>
        </p:nvSpPr>
        <p:spPr>
          <a:xfrm>
            <a:off x="6799144" y="2886539"/>
            <a:ext cx="2523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Any problems ?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9B86FB8-F357-4C34-B2E4-7C0D003A70A3}"/>
              </a:ext>
            </a:extLst>
          </p:cNvPr>
          <p:cNvCxnSpPr>
            <a:cxnSpLocks/>
          </p:cNvCxnSpPr>
          <p:nvPr/>
        </p:nvCxnSpPr>
        <p:spPr>
          <a:xfrm flipH="1">
            <a:off x="5103225" y="3448242"/>
            <a:ext cx="2072638" cy="914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50BD372-F447-49AE-B716-FF12F2251FF4}"/>
              </a:ext>
            </a:extLst>
          </p:cNvPr>
          <p:cNvCxnSpPr>
            <a:cxnSpLocks/>
          </p:cNvCxnSpPr>
          <p:nvPr/>
        </p:nvCxnSpPr>
        <p:spPr>
          <a:xfrm flipH="1" flipV="1">
            <a:off x="2969623" y="2142311"/>
            <a:ext cx="4824548" cy="744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27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25CF1F-0459-48C4-9704-BC0E4CA08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4" y="1530222"/>
            <a:ext cx="5028038" cy="3424956"/>
          </a:xfrm>
        </p:spPr>
        <p:txBody>
          <a:bodyPr>
            <a:normAutofit fontScale="550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>
                <a:solidFill>
                  <a:srgbClr val="FF0000"/>
                </a:solidFill>
              </a:rPr>
              <a:t>shared(</a:t>
            </a:r>
            <a:r>
              <a:rPr lang="en-GB" altLang="zh-CN" dirty="0" err="1">
                <a:solidFill>
                  <a:srgbClr val="FF0000"/>
                </a:solidFill>
              </a:rPr>
              <a:t>A,b,c</a:t>
            </a:r>
            <a:r>
              <a:rPr lang="en-GB" altLang="zh-CN" dirty="0">
                <a:solidFill>
                  <a:srgbClr val="FF0000"/>
                </a:solidFill>
              </a:rPr>
              <a:t>) private(</a:t>
            </a:r>
            <a:r>
              <a:rPr lang="en-GB" altLang="zh-CN" dirty="0" err="1">
                <a:solidFill>
                  <a:srgbClr val="FF0000"/>
                </a:solidFill>
              </a:rPr>
              <a:t>i,j</a:t>
            </a:r>
            <a:r>
              <a:rPr lang="en-GB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</a:p>
          <a:p>
            <a:r>
              <a:rPr lang="en-GB" altLang="zh-CN" dirty="0"/>
              <a:t>    for (</a:t>
            </a:r>
            <a:r>
              <a:rPr lang="en-GB" altLang="zh-CN" dirty="0" err="1"/>
              <a:t>i</a:t>
            </a:r>
            <a:r>
              <a:rPr lang="en-GB" altLang="zh-CN" dirty="0"/>
              <a:t> = 0; </a:t>
            </a:r>
            <a:r>
              <a:rPr lang="en-GB" altLang="zh-CN" dirty="0" err="1"/>
              <a:t>i</a:t>
            </a:r>
            <a:r>
              <a:rPr lang="en-GB" altLang="zh-CN" dirty="0"/>
              <a:t> &lt; ROW; ++</a:t>
            </a:r>
            <a:r>
              <a:rPr lang="en-GB" altLang="zh-CN" dirty="0" err="1"/>
              <a:t>i</a:t>
            </a:r>
            <a:r>
              <a:rPr lang="en-GB" altLang="zh-CN" dirty="0"/>
              <a:t>) {</a:t>
            </a:r>
          </a:p>
          <a:p>
            <a:r>
              <a:rPr lang="en-GB" altLang="zh-CN" dirty="0"/>
              <a:t>        c1[</a:t>
            </a:r>
            <a:r>
              <a:rPr lang="en-GB" altLang="zh-CN" dirty="0" err="1"/>
              <a:t>i</a:t>
            </a:r>
            <a:r>
              <a:rPr lang="en-GB" altLang="zh-CN" dirty="0"/>
              <a:t>] = 0 ;</a:t>
            </a:r>
          </a:p>
          <a:p>
            <a:r>
              <a:rPr lang="en-GB" altLang="zh-CN" dirty="0"/>
              <a:t>        for (j = 0; j &lt; COL; ++j){</a:t>
            </a:r>
          </a:p>
          <a:p>
            <a:r>
              <a:rPr lang="en-GB" altLang="zh-CN" dirty="0"/>
              <a:t>            c1[</a:t>
            </a:r>
            <a:r>
              <a:rPr lang="en-GB" altLang="zh-CN" dirty="0" err="1"/>
              <a:t>i</a:t>
            </a:r>
            <a:r>
              <a:rPr lang="en-GB" altLang="zh-CN" dirty="0"/>
              <a:t>] += A[</a:t>
            </a:r>
            <a:r>
              <a:rPr lang="en-GB" altLang="zh-CN" dirty="0" err="1"/>
              <a:t>i</a:t>
            </a:r>
            <a:r>
              <a:rPr lang="en-GB" altLang="zh-CN" dirty="0"/>
              <a:t>][j]*b[j];</a:t>
            </a:r>
          </a:p>
          <a:p>
            <a:r>
              <a:rPr lang="en-GB" altLang="zh-CN" dirty="0"/>
              <a:t>        }</a:t>
            </a:r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C70B05-BEE5-47DB-8B2B-5C17CC9C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Optimizing Parallel Region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4F1327F2-86DA-4905-8D0A-B936E0A662AE}"/>
              </a:ext>
            </a:extLst>
          </p:cNvPr>
          <p:cNvSpPr txBox="1">
            <a:spLocks/>
          </p:cNvSpPr>
          <p:nvPr/>
        </p:nvSpPr>
        <p:spPr>
          <a:xfrm>
            <a:off x="6096000" y="1530221"/>
            <a:ext cx="5028038" cy="3599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#pragma </a:t>
            </a:r>
            <a:r>
              <a:rPr lang="en-GB" altLang="zh-CN" dirty="0" err="1"/>
              <a:t>omp</a:t>
            </a:r>
            <a:r>
              <a:rPr lang="en-GB" altLang="zh-CN" dirty="0"/>
              <a:t> parallel </a:t>
            </a:r>
            <a:r>
              <a:rPr lang="en-GB" altLang="zh-CN" dirty="0">
                <a:solidFill>
                  <a:srgbClr val="FF0000"/>
                </a:solidFill>
              </a:rPr>
              <a:t>shared(</a:t>
            </a:r>
            <a:r>
              <a:rPr lang="en-GB" altLang="zh-CN" dirty="0" err="1">
                <a:solidFill>
                  <a:srgbClr val="FF0000"/>
                </a:solidFill>
              </a:rPr>
              <a:t>A,b,c</a:t>
            </a:r>
            <a:r>
              <a:rPr lang="en-GB" altLang="zh-CN" dirty="0">
                <a:solidFill>
                  <a:srgbClr val="FF0000"/>
                </a:solidFill>
              </a:rPr>
              <a:t>) private(</a:t>
            </a:r>
            <a:r>
              <a:rPr lang="en-GB" altLang="zh-CN" dirty="0" err="1">
                <a:solidFill>
                  <a:srgbClr val="FF0000"/>
                </a:solidFill>
              </a:rPr>
              <a:t>i,j</a:t>
            </a:r>
            <a:r>
              <a:rPr lang="en-GB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    #pragma </a:t>
            </a:r>
            <a:r>
              <a:rPr lang="en-GB" altLang="zh-CN" dirty="0" err="1"/>
              <a:t>omp</a:t>
            </a:r>
            <a:r>
              <a:rPr lang="en-GB" altLang="zh-CN" dirty="0"/>
              <a:t> for </a:t>
            </a:r>
            <a:r>
              <a:rPr lang="en-GB" altLang="zh-CN" dirty="0">
                <a:solidFill>
                  <a:srgbClr val="FF0000"/>
                </a:solidFill>
              </a:rPr>
              <a:t>schedule(static) </a:t>
            </a:r>
            <a:r>
              <a:rPr lang="en-GB" altLang="zh-CN" dirty="0" err="1">
                <a:solidFill>
                  <a:srgbClr val="FF0000"/>
                </a:solidFill>
              </a:rPr>
              <a:t>nowait</a:t>
            </a:r>
            <a:endParaRPr lang="en-GB" altLang="zh-CN" dirty="0">
              <a:solidFill>
                <a:srgbClr val="FF0000"/>
              </a:solidFill>
            </a:endParaRPr>
          </a:p>
          <a:p>
            <a:r>
              <a:rPr lang="en-GB" altLang="zh-CN" dirty="0"/>
              <a:t>    for (</a:t>
            </a:r>
            <a:r>
              <a:rPr lang="en-GB" altLang="zh-CN" dirty="0" err="1"/>
              <a:t>i</a:t>
            </a:r>
            <a:r>
              <a:rPr lang="en-GB" altLang="zh-CN" dirty="0"/>
              <a:t> = 0; </a:t>
            </a:r>
            <a:r>
              <a:rPr lang="en-GB" altLang="zh-CN" dirty="0" err="1"/>
              <a:t>i</a:t>
            </a:r>
            <a:r>
              <a:rPr lang="en-GB" altLang="zh-CN" dirty="0"/>
              <a:t> &lt; ROW; ++</a:t>
            </a:r>
            <a:r>
              <a:rPr lang="en-GB" altLang="zh-CN" dirty="0" err="1"/>
              <a:t>i</a:t>
            </a:r>
            <a:r>
              <a:rPr lang="en-GB" altLang="zh-CN" dirty="0"/>
              <a:t>) {</a:t>
            </a:r>
          </a:p>
          <a:p>
            <a:r>
              <a:rPr lang="en-GB" altLang="zh-CN" dirty="0"/>
              <a:t>        int sum = 0;</a:t>
            </a:r>
          </a:p>
          <a:p>
            <a:r>
              <a:rPr lang="en-GB" altLang="zh-CN" dirty="0"/>
              <a:t>        for (j = 0; j &lt; COL; ++j){</a:t>
            </a:r>
          </a:p>
          <a:p>
            <a:r>
              <a:rPr lang="en-GB" altLang="zh-CN" dirty="0"/>
              <a:t>            int </a:t>
            </a:r>
            <a:r>
              <a:rPr lang="en-GB" altLang="zh-CN" dirty="0" err="1"/>
              <a:t>mul</a:t>
            </a:r>
            <a:r>
              <a:rPr lang="en-GB" altLang="zh-CN" dirty="0"/>
              <a:t> = += A[</a:t>
            </a:r>
            <a:r>
              <a:rPr lang="en-GB" altLang="zh-CN" dirty="0" err="1"/>
              <a:t>i</a:t>
            </a:r>
            <a:r>
              <a:rPr lang="en-GB" altLang="zh-CN" dirty="0"/>
              <a:t>][j]*b[j];</a:t>
            </a:r>
          </a:p>
          <a:p>
            <a:r>
              <a:rPr lang="en-GB" altLang="zh-CN" dirty="0"/>
              <a:t>            sum += </a:t>
            </a:r>
            <a:r>
              <a:rPr lang="en-GB" altLang="zh-CN" dirty="0" err="1"/>
              <a:t>mul</a:t>
            </a:r>
            <a:r>
              <a:rPr lang="en-GB" altLang="zh-CN" dirty="0"/>
              <a:t>;</a:t>
            </a:r>
          </a:p>
          <a:p>
            <a:r>
              <a:rPr lang="en-GB" altLang="zh-CN" dirty="0"/>
              <a:t>        }</a:t>
            </a:r>
          </a:p>
          <a:p>
            <a:r>
              <a:rPr lang="en-GB" altLang="zh-CN" dirty="0"/>
              <a:t>        </a:t>
            </a:r>
            <a:r>
              <a:rPr lang="pl-PL" altLang="zh-CN" dirty="0"/>
              <a:t>#pragma omp atomic </a:t>
            </a:r>
          </a:p>
          <a:p>
            <a:r>
              <a:rPr lang="pl-PL" altLang="zh-CN" dirty="0"/>
              <a:t>        c2[i] += sum;</a:t>
            </a:r>
            <a:endParaRPr lang="en-GB" altLang="zh-CN" dirty="0"/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BFC1D6-824C-45F7-9BBE-E7D1FA44E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08" y="4502331"/>
            <a:ext cx="4602795" cy="1907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BA5DCE-5C3E-467A-98C4-78C8D98C2AA9}"/>
              </a:ext>
            </a:extLst>
          </p:cNvPr>
          <p:cNvSpPr txBox="1"/>
          <p:nvPr/>
        </p:nvSpPr>
        <p:spPr>
          <a:xfrm>
            <a:off x="6305006" y="5338354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dirty="0">
                <a:solidFill>
                  <a:schemeClr val="tx2">
                    <a:lumMod val="50000"/>
                  </a:schemeClr>
                </a:solidFill>
              </a:rPr>
              <a:t>Avoid competition of memory access</a:t>
            </a:r>
          </a:p>
          <a:p>
            <a:pPr marL="342900" indent="-342900">
              <a:buAutoNum type="arabicPeriod"/>
            </a:pPr>
            <a:r>
              <a:rPr lang="en-GB" altLang="zh-CN" dirty="0">
                <a:solidFill>
                  <a:schemeClr val="tx2">
                    <a:lumMod val="50000"/>
                  </a:schemeClr>
                </a:solidFill>
              </a:rPr>
              <a:t>Avoid false sharing with scheduled loop trunk size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05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AA25655-7A45-4267-BE5F-88D8D4F5A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712" y="1518128"/>
            <a:ext cx="3486637" cy="4525006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Approximation of π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2F0C30-65D4-47E8-A9AF-0E763C9D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24" y="2042296"/>
            <a:ext cx="2372056" cy="12098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6C0B9D-01E7-4201-8D6C-8D33F8A2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24" y="4103503"/>
            <a:ext cx="2191056" cy="10860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3A37766-A0FA-437D-B3CE-3D1DA64401C2}"/>
              </a:ext>
            </a:extLst>
          </p:cNvPr>
          <p:cNvSpPr txBox="1"/>
          <p:nvPr/>
        </p:nvSpPr>
        <p:spPr>
          <a:xfrm>
            <a:off x="996102" y="1518128"/>
            <a:ext cx="4911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Mathematically, </a:t>
            </a:r>
            <a:r>
              <a:rPr lang="en-US" altLang="zh-CN" sz="2400" dirty="0"/>
              <a:t>π can be derived by</a:t>
            </a:r>
            <a:r>
              <a:rPr lang="en-GB" altLang="zh-CN" sz="2400" dirty="0"/>
              <a:t> 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B0BB-A734-457E-B97A-C006C47754E9}"/>
              </a:ext>
            </a:extLst>
          </p:cNvPr>
          <p:cNvSpPr txBox="1"/>
          <p:nvPr/>
        </p:nvSpPr>
        <p:spPr>
          <a:xfrm>
            <a:off x="996102" y="3252140"/>
            <a:ext cx="57617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We can approximate the integral as a sum of rectangles: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4486895-BA1E-47B5-AF20-392BFC0C4EB2}"/>
              </a:ext>
            </a:extLst>
          </p:cNvPr>
          <p:cNvSpPr txBox="1"/>
          <p:nvPr/>
        </p:nvSpPr>
        <p:spPr>
          <a:xfrm>
            <a:off x="996102" y="523673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where each rectangle has width </a:t>
            </a:r>
            <a:r>
              <a:rPr lang="en-US" altLang="zh-CN" sz="2400" dirty="0" err="1"/>
              <a:t>Δx</a:t>
            </a:r>
            <a:r>
              <a:rPr lang="en-US" altLang="zh-CN" sz="2400" dirty="0"/>
              <a:t> and height F(x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 at the middle of interval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B5853B-71C3-436D-89F2-01A4AB44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3" y="1530222"/>
            <a:ext cx="5280587" cy="3451082"/>
          </a:xfrm>
        </p:spPr>
        <p:txBody>
          <a:bodyPr>
            <a:normAutofit fontScale="700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/>
              <a:t>float sum = 0, pi;</a:t>
            </a:r>
          </a:p>
          <a:p>
            <a:r>
              <a:rPr lang="en-US" altLang="zh-CN" dirty="0"/>
              <a:t>float step = 1.0 / (float)</a:t>
            </a:r>
            <a:r>
              <a:rPr lang="en-US" altLang="zh-CN" dirty="0" err="1"/>
              <a:t>num_steps</a:t>
            </a:r>
            <a:r>
              <a:rPr lang="en-US" altLang="zh-CN" dirty="0"/>
              <a:t>;</a:t>
            </a:r>
            <a:endParaRPr lang="en-GB" altLang="zh-CN" dirty="0"/>
          </a:p>
          <a:p>
            <a:r>
              <a:rPr lang="en-GB" altLang="zh-CN" dirty="0"/>
              <a:t>for (</a:t>
            </a:r>
            <a:r>
              <a:rPr lang="en-GB" altLang="zh-CN" dirty="0" err="1"/>
              <a:t>i</a:t>
            </a:r>
            <a:r>
              <a:rPr lang="en-GB" altLang="zh-CN" dirty="0"/>
              <a:t> = 0; </a:t>
            </a:r>
            <a:r>
              <a:rPr lang="en-GB" altLang="zh-CN" dirty="0" err="1"/>
              <a:t>i</a:t>
            </a:r>
            <a:r>
              <a:rPr lang="en-GB" altLang="zh-CN" dirty="0"/>
              <a:t> &lt; </a:t>
            </a:r>
            <a:r>
              <a:rPr lang="en-GB" altLang="zh-CN" dirty="0" err="1"/>
              <a:t>num_steps</a:t>
            </a:r>
            <a:r>
              <a:rPr lang="en-GB" altLang="zh-CN" dirty="0"/>
              <a:t>; ++</a:t>
            </a:r>
            <a:r>
              <a:rPr lang="en-GB" altLang="zh-CN" dirty="0" err="1"/>
              <a:t>i</a:t>
            </a:r>
            <a:r>
              <a:rPr lang="en-GB" altLang="zh-CN" dirty="0"/>
              <a:t>) {</a:t>
            </a:r>
          </a:p>
          <a:p>
            <a:r>
              <a:rPr lang="en-GB" altLang="zh-CN" dirty="0"/>
              <a:t>    float x = (</a:t>
            </a:r>
            <a:r>
              <a:rPr lang="en-GB" altLang="zh-CN" dirty="0" err="1"/>
              <a:t>i</a:t>
            </a:r>
            <a:r>
              <a:rPr lang="en-GB" altLang="zh-CN" dirty="0"/>
              <a:t> + 0.5) * step;</a:t>
            </a:r>
          </a:p>
          <a:p>
            <a:r>
              <a:rPr lang="en-GB" altLang="zh-CN" dirty="0"/>
              <a:t>    float aux = 4.0 / (1.0 + x * x);</a:t>
            </a:r>
          </a:p>
          <a:p>
            <a:r>
              <a:rPr lang="en-GB" altLang="zh-CN" dirty="0"/>
              <a:t>    sum += aux;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pi = step * sum;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6E7C2E-B9A3-4A88-8636-CC609E7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Sequential to Parallel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7DD92481-14BC-4CDF-9D34-A792E609877A}"/>
              </a:ext>
            </a:extLst>
          </p:cNvPr>
          <p:cNvSpPr txBox="1">
            <a:spLocks/>
          </p:cNvSpPr>
          <p:nvPr/>
        </p:nvSpPr>
        <p:spPr>
          <a:xfrm>
            <a:off x="6096000" y="1530220"/>
            <a:ext cx="5280587" cy="3451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parallel for</a:t>
            </a:r>
          </a:p>
          <a:p>
            <a:r>
              <a:rPr lang="en-GB" altLang="zh-CN" dirty="0"/>
              <a:t>for (</a:t>
            </a:r>
            <a:r>
              <a:rPr lang="en-GB" altLang="zh-CN" dirty="0" err="1"/>
              <a:t>i</a:t>
            </a:r>
            <a:r>
              <a:rPr lang="en-GB" altLang="zh-CN" dirty="0"/>
              <a:t> = 0; </a:t>
            </a:r>
            <a:r>
              <a:rPr lang="en-GB" altLang="zh-CN" dirty="0" err="1"/>
              <a:t>i</a:t>
            </a:r>
            <a:r>
              <a:rPr lang="en-GB" altLang="zh-CN" dirty="0"/>
              <a:t> &lt; </a:t>
            </a:r>
            <a:r>
              <a:rPr lang="en-GB" altLang="zh-CN" dirty="0" err="1"/>
              <a:t>num_steps</a:t>
            </a:r>
            <a:r>
              <a:rPr lang="en-GB" altLang="zh-CN" dirty="0"/>
              <a:t>; ++</a:t>
            </a:r>
            <a:r>
              <a:rPr lang="en-GB" altLang="zh-CN" dirty="0" err="1"/>
              <a:t>i</a:t>
            </a:r>
            <a:r>
              <a:rPr lang="en-GB" altLang="zh-CN" dirty="0"/>
              <a:t>) {</a:t>
            </a:r>
          </a:p>
          <a:p>
            <a:r>
              <a:rPr lang="en-GB" altLang="zh-CN" dirty="0"/>
              <a:t>    float x = (</a:t>
            </a:r>
            <a:r>
              <a:rPr lang="en-GB" altLang="zh-CN" dirty="0" err="1"/>
              <a:t>i</a:t>
            </a:r>
            <a:r>
              <a:rPr lang="en-GB" altLang="zh-CN" dirty="0"/>
              <a:t> + 0.5) * step;</a:t>
            </a:r>
          </a:p>
          <a:p>
            <a:r>
              <a:rPr lang="en-GB" altLang="zh-CN" dirty="0"/>
              <a:t>    float aux = 4.0 / (1.0 + x * x);</a:t>
            </a:r>
          </a:p>
          <a:p>
            <a:r>
              <a:rPr lang="en-GB" altLang="zh-CN" dirty="0"/>
              <a:t>    sum += aux;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pi = step * sum;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ADB884-6C6F-40B5-AB0A-E99B7A37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3" y="5137251"/>
            <a:ext cx="4547984" cy="554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512911-F172-4005-AD19-390285FB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7251"/>
            <a:ext cx="5252694" cy="5546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D06F0D5-4855-4BF1-821B-DE42B514B386}"/>
              </a:ext>
            </a:extLst>
          </p:cNvPr>
          <p:cNvSpPr txBox="1"/>
          <p:nvPr/>
        </p:nvSpPr>
        <p:spPr>
          <a:xfrm>
            <a:off x="3510381" y="4197531"/>
            <a:ext cx="2523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>
                <a:solidFill>
                  <a:srgbClr val="FF0000"/>
                </a:solidFill>
              </a:rPr>
              <a:t>Any problems ?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071750F-38BB-41F3-9A86-3D18431769B8}"/>
              </a:ext>
            </a:extLst>
          </p:cNvPr>
          <p:cNvCxnSpPr>
            <a:cxnSpLocks/>
          </p:cNvCxnSpPr>
          <p:nvPr/>
        </p:nvCxnSpPr>
        <p:spPr>
          <a:xfrm flipH="1" flipV="1">
            <a:off x="3204755" y="3783522"/>
            <a:ext cx="1567542" cy="414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005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C4DC5BA-E73C-4591-8D40-C0C06C927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4" y="1530222"/>
            <a:ext cx="5350256" cy="3524663"/>
          </a:xfrm>
        </p:spPr>
        <p:txBody>
          <a:bodyPr>
            <a:normAutofit fontScale="47500" lnSpcReduction="20000"/>
          </a:bodyPr>
          <a:lstStyle/>
          <a:p>
            <a:r>
              <a:rPr lang="en-GB" altLang="zh-CN" dirty="0"/>
              <a:t>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parallel private(</a:t>
            </a:r>
            <a:r>
              <a:rPr lang="en-GB" altLang="zh-CN" dirty="0" err="1">
                <a:solidFill>
                  <a:srgbClr val="FF0000"/>
                </a:solidFill>
              </a:rPr>
              <a:t>i</a:t>
            </a:r>
            <a:r>
              <a:rPr lang="en-GB" altLang="zh-CN" dirty="0">
                <a:solidFill>
                  <a:srgbClr val="FF0000"/>
                </a:solidFill>
              </a:rPr>
              <a:t>) shared(sum) </a:t>
            </a:r>
          </a:p>
          <a:p>
            <a:r>
              <a:rPr lang="en-GB" altLang="zh-CN" dirty="0"/>
              <a:t>{</a:t>
            </a:r>
          </a:p>
          <a:p>
            <a:r>
              <a:rPr lang="en-GB" altLang="zh-CN" dirty="0"/>
              <a:t>    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for schedule(static, 1) </a:t>
            </a:r>
          </a:p>
          <a:p>
            <a:r>
              <a:rPr lang="en-GB" altLang="zh-CN" dirty="0"/>
              <a:t>    for (</a:t>
            </a:r>
            <a:r>
              <a:rPr lang="en-GB" altLang="zh-CN" dirty="0" err="1"/>
              <a:t>i</a:t>
            </a:r>
            <a:r>
              <a:rPr lang="en-GB" altLang="zh-CN" dirty="0"/>
              <a:t>=0; </a:t>
            </a:r>
            <a:r>
              <a:rPr lang="en-GB" altLang="zh-CN" dirty="0" err="1"/>
              <a:t>i</a:t>
            </a:r>
            <a:r>
              <a:rPr lang="en-GB" altLang="zh-CN" dirty="0"/>
              <a:t>&lt;</a:t>
            </a:r>
            <a:r>
              <a:rPr lang="en-GB" altLang="zh-CN" dirty="0" err="1"/>
              <a:t>num_steps</a:t>
            </a:r>
            <a:r>
              <a:rPr lang="en-GB" altLang="zh-CN" dirty="0"/>
              <a:t>; ++</a:t>
            </a:r>
            <a:r>
              <a:rPr lang="en-GB" altLang="zh-CN" dirty="0" err="1"/>
              <a:t>i</a:t>
            </a:r>
            <a:r>
              <a:rPr lang="en-GB" altLang="zh-CN" dirty="0"/>
              <a:t>){</a:t>
            </a:r>
          </a:p>
          <a:p>
            <a:r>
              <a:rPr lang="en-GB" altLang="zh-CN" dirty="0"/>
              <a:t>        float x = (</a:t>
            </a:r>
            <a:r>
              <a:rPr lang="en-GB" altLang="zh-CN" dirty="0" err="1"/>
              <a:t>i</a:t>
            </a:r>
            <a:r>
              <a:rPr lang="en-GB" altLang="zh-CN" dirty="0"/>
              <a:t> + 0.5) * step;</a:t>
            </a:r>
          </a:p>
          <a:p>
            <a:r>
              <a:rPr lang="en-GB" altLang="zh-CN" dirty="0"/>
              <a:t>        float aux = 4.0 / (1.0 + x * x);</a:t>
            </a:r>
          </a:p>
          <a:p>
            <a:r>
              <a:rPr lang="en-GB" altLang="zh-CN" dirty="0"/>
              <a:t>        </a:t>
            </a:r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critical</a:t>
            </a:r>
          </a:p>
          <a:p>
            <a:r>
              <a:rPr lang="en-GB" altLang="zh-CN" dirty="0"/>
              <a:t>        sum += aux;</a:t>
            </a:r>
          </a:p>
          <a:p>
            <a:r>
              <a:rPr lang="en-GB" altLang="zh-CN" dirty="0"/>
              <a:t>    }</a:t>
            </a:r>
          </a:p>
          <a:p>
            <a:r>
              <a:rPr lang="en-GB" altLang="zh-CN" dirty="0"/>
              <a:t>}</a:t>
            </a:r>
          </a:p>
          <a:p>
            <a:r>
              <a:rPr lang="en-GB" altLang="zh-CN" dirty="0"/>
              <a:t>pi = step * sum;</a:t>
            </a:r>
          </a:p>
          <a:p>
            <a:r>
              <a:rPr lang="en-GB" altLang="zh-CN" dirty="0"/>
              <a:t>… …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A5BA8-BA21-45B9-B47E-F571864E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Optimizing Parallel Region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F8DD246-B64C-447F-A7D0-46F6B62D117C}"/>
              </a:ext>
            </a:extLst>
          </p:cNvPr>
          <p:cNvSpPr txBox="1">
            <a:spLocks/>
          </p:cNvSpPr>
          <p:nvPr/>
        </p:nvSpPr>
        <p:spPr>
          <a:xfrm>
            <a:off x="6165670" y="1530223"/>
            <a:ext cx="5350256" cy="3797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rgbClr val="5E6A7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… …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parallel private(</a:t>
            </a:r>
            <a:r>
              <a:rPr lang="en-GB" altLang="zh-CN" dirty="0" err="1">
                <a:solidFill>
                  <a:srgbClr val="FF0000"/>
                </a:solidFill>
              </a:rPr>
              <a:t>i</a:t>
            </a:r>
            <a:r>
              <a:rPr lang="en-GB" altLang="zh-CN" dirty="0">
                <a:solidFill>
                  <a:srgbClr val="FF0000"/>
                </a:solidFill>
              </a:rPr>
              <a:t>) shared(sum) 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{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for reduction(+:sum) schedule(static, 1)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</a:t>
            </a:r>
            <a:r>
              <a:rPr lang="en-GB" altLang="zh-CN" sz="2900" dirty="0"/>
              <a:t>for (</a:t>
            </a:r>
            <a:r>
              <a:rPr lang="en-GB" altLang="zh-CN" sz="2900" dirty="0" err="1"/>
              <a:t>i</a:t>
            </a:r>
            <a:r>
              <a:rPr lang="en-GB" altLang="zh-CN" sz="2900" dirty="0"/>
              <a:t>=0; </a:t>
            </a:r>
            <a:r>
              <a:rPr lang="en-GB" altLang="zh-CN" sz="2900" dirty="0" err="1"/>
              <a:t>i</a:t>
            </a:r>
            <a:r>
              <a:rPr lang="en-GB" altLang="zh-CN" sz="2900" dirty="0"/>
              <a:t>&lt;</a:t>
            </a:r>
            <a:r>
              <a:rPr lang="en-GB" altLang="zh-CN" sz="2900" dirty="0" err="1"/>
              <a:t>num_steps</a:t>
            </a:r>
            <a:r>
              <a:rPr lang="en-GB" altLang="zh-CN" sz="2900" dirty="0"/>
              <a:t>; ++</a:t>
            </a:r>
            <a:r>
              <a:rPr lang="en-GB" altLang="zh-CN" sz="2900" dirty="0" err="1"/>
              <a:t>i</a:t>
            </a:r>
            <a:r>
              <a:rPr lang="en-GB" altLang="zh-CN" sz="2900" dirty="0"/>
              <a:t>){</a:t>
            </a:r>
          </a:p>
          <a:p>
            <a:r>
              <a:rPr lang="en-GB" altLang="zh-CN" sz="2900" dirty="0"/>
              <a:t>        float x = (</a:t>
            </a:r>
            <a:r>
              <a:rPr lang="en-GB" altLang="zh-CN" sz="2900" dirty="0" err="1"/>
              <a:t>i</a:t>
            </a:r>
            <a:r>
              <a:rPr lang="en-GB" altLang="zh-CN" sz="2900" dirty="0"/>
              <a:t> + 0.5) * step;</a:t>
            </a:r>
          </a:p>
          <a:p>
            <a:r>
              <a:rPr lang="en-GB" altLang="zh-CN" sz="2900" dirty="0"/>
              <a:t>        float aux = 4.0 / (1.0 + x * x);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    #pragma </a:t>
            </a:r>
            <a:r>
              <a:rPr lang="en-GB" altLang="zh-CN" dirty="0" err="1">
                <a:solidFill>
                  <a:srgbClr val="FF0000"/>
                </a:solidFill>
              </a:rPr>
              <a:t>omp</a:t>
            </a:r>
            <a:r>
              <a:rPr lang="en-GB" altLang="zh-CN" dirty="0">
                <a:solidFill>
                  <a:srgbClr val="FF0000"/>
                </a:solidFill>
              </a:rPr>
              <a:t> atomic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    </a:t>
            </a:r>
            <a:r>
              <a:rPr lang="en-GB" altLang="zh-CN" sz="2900" dirty="0"/>
              <a:t>sum += aux;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    }</a:t>
            </a:r>
          </a:p>
          <a:p>
            <a:r>
              <a:rPr lang="en-GB" altLang="zh-CN" dirty="0">
                <a:solidFill>
                  <a:srgbClr val="FF0000"/>
                </a:solidFill>
              </a:rPr>
              <a:t>}</a:t>
            </a:r>
          </a:p>
          <a:p>
            <a:r>
              <a:rPr lang="en-GB" altLang="zh-CN" sz="2900" dirty="0"/>
              <a:t>pi = step * sum;</a:t>
            </a:r>
          </a:p>
          <a:p>
            <a:r>
              <a:rPr lang="en-GB" altLang="zh-CN" sz="2900" dirty="0"/>
              <a:t>… </a:t>
            </a:r>
            <a:r>
              <a:rPr lang="en-GB" altLang="zh-CN" dirty="0"/>
              <a:t>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B241CD-B5E9-45A2-AF1C-46016E10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4" y="5076438"/>
            <a:ext cx="4707872" cy="4765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6B0867-CFE5-4015-8CCF-6DF388AD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71" y="5061206"/>
            <a:ext cx="4466088" cy="4765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5E6648-191D-4A78-A85E-4675954011D3}"/>
              </a:ext>
            </a:extLst>
          </p:cNvPr>
          <p:cNvSpPr txBox="1"/>
          <p:nvPr/>
        </p:nvSpPr>
        <p:spPr>
          <a:xfrm>
            <a:off x="5272146" y="5722493"/>
            <a:ext cx="6449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GB" altLang="zh-CN" dirty="0">
                <a:solidFill>
                  <a:schemeClr val="tx2">
                    <a:lumMod val="50000"/>
                  </a:schemeClr>
                </a:solidFill>
              </a:rPr>
              <a:t>Schedule the memory access of specific operation on variable</a:t>
            </a:r>
          </a:p>
          <a:p>
            <a:pPr marL="342900" indent="-342900">
              <a:buAutoNum type="arabicPeriod" startAt="3"/>
            </a:pPr>
            <a:r>
              <a:rPr lang="en-GB" altLang="zh-CN" dirty="0">
                <a:solidFill>
                  <a:schemeClr val="tx2">
                    <a:lumMod val="50000"/>
                  </a:schemeClr>
                </a:solidFill>
              </a:rPr>
              <a:t>Synchronize the data with automatic updated memory location</a:t>
            </a:r>
          </a:p>
          <a:p>
            <a:pPr marL="342900" indent="-342900">
              <a:buAutoNum type="arabicPeriod" startAt="3"/>
            </a:pP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3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pPr eaLnBrk="1" hangingPunct="1"/>
            <a:r>
              <a:rPr lang="en-US" altLang="zh-CN" dirty="0"/>
              <a:t>Portable, </a:t>
            </a:r>
            <a:r>
              <a:rPr lang="en-US" altLang="zh-CN" dirty="0">
                <a:solidFill>
                  <a:srgbClr val="FF3300"/>
                </a:solidFill>
              </a:rPr>
              <a:t>Shared Memory</a:t>
            </a:r>
            <a:r>
              <a:rPr lang="en-US" altLang="zh-CN" dirty="0"/>
              <a:t> Multiprocessing API</a:t>
            </a:r>
          </a:p>
          <a:p>
            <a:pPr lvl="1" eaLnBrk="1" hangingPunct="1"/>
            <a:r>
              <a:rPr lang="en-GB" altLang="en-US" dirty="0">
                <a:solidFill>
                  <a:srgbClr val="FF3300"/>
                </a:solidFill>
                <a:sym typeface="+mn-ea"/>
              </a:rPr>
              <a:t>S</a:t>
            </a:r>
            <a:r>
              <a:rPr lang="en-US" altLang="zh-CN" dirty="0">
                <a:solidFill>
                  <a:srgbClr val="FF3300"/>
                </a:solidFill>
                <a:sym typeface="+mn-ea"/>
              </a:rPr>
              <a:t>tandardized</a:t>
            </a:r>
            <a:r>
              <a:rPr lang="en-US" altLang="zh-CN" dirty="0">
                <a:sym typeface="+mn-ea"/>
              </a:rPr>
              <a:t> for shared memory architectures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Multi-</a:t>
            </a:r>
            <a:r>
              <a:rPr lang="en-US" altLang="zh-CN" dirty="0">
                <a:solidFill>
                  <a:srgbClr val="FF0000"/>
                </a:solidFill>
              </a:rPr>
              <a:t>vendor</a:t>
            </a:r>
            <a:r>
              <a:rPr lang="en-US" altLang="zh-CN" dirty="0"/>
              <a:t> support (Intel, AMD, ARM, IBM, NVIDIA, etc.)</a:t>
            </a:r>
          </a:p>
          <a:p>
            <a:pPr lvl="1" eaLnBrk="1" hangingPunct="1"/>
            <a:r>
              <a:rPr lang="en-US" altLang="zh-CN" dirty="0"/>
              <a:t>Multi-</a:t>
            </a:r>
            <a:r>
              <a:rPr lang="en-US" altLang="zh-CN" dirty="0">
                <a:solidFill>
                  <a:srgbClr val="FF0000"/>
                </a:solidFill>
              </a:rPr>
              <a:t>OS</a:t>
            </a:r>
            <a:r>
              <a:rPr lang="en-US" altLang="zh-CN" dirty="0"/>
              <a:t> support (Unix, Windows, Mac)</a:t>
            </a:r>
          </a:p>
          <a:p>
            <a:pPr eaLnBrk="1" hangingPunct="1"/>
            <a:r>
              <a:rPr lang="en-US" altLang="zh-CN" dirty="0">
                <a:sym typeface="+mn-ea"/>
              </a:rPr>
              <a:t>Simple and Quick</a:t>
            </a:r>
            <a:endParaRPr lang="en-US" altLang="zh-CN" dirty="0"/>
          </a:p>
          <a:p>
            <a:pPr lvl="1" eaLnBrk="1" hangingPunct="1"/>
            <a:r>
              <a:rPr lang="en-GB" altLang="en-US" dirty="0">
                <a:solidFill>
                  <a:srgbClr val="FF3300"/>
                </a:solidFill>
                <a:sym typeface="+mn-ea"/>
              </a:rPr>
              <a:t>I</a:t>
            </a:r>
            <a:r>
              <a:rPr lang="en-US" altLang="zh-CN" dirty="0">
                <a:solidFill>
                  <a:srgbClr val="FF3300"/>
                </a:solidFill>
                <a:sym typeface="+mn-ea"/>
              </a:rPr>
              <a:t>ncremental</a:t>
            </a:r>
            <a:r>
              <a:rPr lang="en-US" altLang="zh-CN" dirty="0">
                <a:sym typeface="+mn-ea"/>
              </a:rPr>
              <a:t> parallelization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ym typeface="+mn-ea"/>
              </a:rPr>
              <a:t>Supports both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fine grained </a:t>
            </a:r>
            <a:r>
              <a:rPr lang="en-US" altLang="zh-CN" dirty="0">
                <a:sym typeface="+mn-ea"/>
              </a:rPr>
              <a:t>and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coarse-grained</a:t>
            </a:r>
            <a:r>
              <a:rPr lang="en-US" altLang="zh-CN" dirty="0">
                <a:sym typeface="+mn-ea"/>
              </a:rPr>
              <a:t> parallelism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sym typeface="+mn-ea"/>
              </a:rPr>
              <a:t>Scalable</a:t>
            </a:r>
            <a:r>
              <a:rPr lang="en-US" altLang="zh-CN" dirty="0">
                <a:sym typeface="+mn-ea"/>
              </a:rPr>
              <a:t> algorithms without message passing</a:t>
            </a:r>
            <a:endParaRPr lang="en-US" altLang="zh-CN" dirty="0"/>
          </a:p>
          <a:p>
            <a:pPr eaLnBrk="1" hangingPunct="1"/>
            <a:r>
              <a:rPr lang="en-US" altLang="zh-CN" dirty="0">
                <a:sym typeface="+mn-ea"/>
              </a:rPr>
              <a:t>Compact API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ym typeface="+mn-ea"/>
              </a:rPr>
              <a:t>simple and </a:t>
            </a:r>
            <a:r>
              <a:rPr lang="en-GB" altLang="zh-CN" dirty="0">
                <a:sym typeface="+mn-ea"/>
              </a:rPr>
              <a:t>“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limited</a:t>
            </a:r>
            <a:r>
              <a:rPr lang="en-GB" altLang="en-US" dirty="0">
                <a:sym typeface="+mn-ea"/>
              </a:rPr>
              <a:t>”</a:t>
            </a:r>
            <a:r>
              <a:rPr lang="en-US" altLang="zh-CN" dirty="0">
                <a:sym typeface="+mn-ea"/>
              </a:rPr>
              <a:t> set of directives</a:t>
            </a:r>
            <a:endParaRPr lang="en-US" altLang="zh-CN" dirty="0"/>
          </a:p>
          <a:p>
            <a:pPr eaLnBrk="1" hangingPunct="1"/>
            <a:r>
              <a:rPr lang="en-US" altLang="zh-CN" dirty="0"/>
              <a:t>The MP in OpenMP is for </a:t>
            </a:r>
            <a:r>
              <a:rPr lang="en-US" altLang="zh-CN" dirty="0">
                <a:solidFill>
                  <a:srgbClr val="FF0000"/>
                </a:solidFill>
              </a:rPr>
              <a:t>multi-processing</a:t>
            </a:r>
            <a:r>
              <a:rPr lang="en-GB" altLang="en-US" dirty="0"/>
              <a:t> (Threading)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OpenMP in a Nutshell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4F88D5-E5A1-49EF-9075-4B61552A2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Task</a:t>
            </a:r>
            <a:r>
              <a:rPr lang="en-GB" altLang="zh-CN" dirty="0"/>
              <a:t>: enables parallel region as tasks to be queued and executed as schedule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dirty="0">
                <a:hlinkClick r:id="rId2"/>
              </a:rPr>
              <a:t>On the Performance of Parallel Tasking Runtimes for an Irregular Fast Multipole Method Application</a:t>
            </a:r>
            <a:r>
              <a:rPr lang="en-US" altLang="zh-CN" dirty="0"/>
              <a:t>”, Patrick Atkinson, etc., 2017</a:t>
            </a:r>
            <a:endParaRPr lang="en-GB" altLang="zh-CN" dirty="0"/>
          </a:p>
          <a:p>
            <a:r>
              <a:rPr lang="en-GB" altLang="zh-CN" dirty="0">
                <a:solidFill>
                  <a:srgbClr val="FF0000"/>
                </a:solidFill>
              </a:rPr>
              <a:t>Target</a:t>
            </a:r>
            <a:r>
              <a:rPr lang="en-GB" altLang="zh-CN" dirty="0"/>
              <a:t>: enables parallel threads to be distributed to Nvidia GPU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dirty="0">
                <a:hlinkClick r:id="rId3"/>
              </a:rPr>
              <a:t>Evaluating OpenMP 4.0's Effectiveness as a Heterogeneous Parallel Programming Model</a:t>
            </a:r>
            <a:r>
              <a:rPr lang="en-US" altLang="zh-CN" dirty="0"/>
              <a:t>”, Matt Martineau, etc., 2016.</a:t>
            </a:r>
            <a:endParaRPr lang="en-GB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F1E58A-DDBC-4295-8BC6-0F7B0B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Advanced Topics Above OpenMP 4.0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020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23066D-AAA4-416E-B7FF-566C03D4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3E90610-6E35-49D6-AD53-61833BE0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Target on Devices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0A0CB1-F364-4881-8141-449828A5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" y="1372526"/>
            <a:ext cx="1057422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8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539977-EF19-4E0A-ACE2-50769A5D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763786-2225-4742-A6F3-72511BC8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See you in OpenCL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B1C5CC-BECC-4BE7-B981-5CAF3DE6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07" y="1687514"/>
            <a:ext cx="6667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9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Introduction to </a:t>
            </a:r>
            <a:r>
              <a:rPr lang="en-US" altLang="zh-CN"/>
              <a:t>the OpenMP programming model</a:t>
            </a:r>
            <a:endParaRPr lang="en-US" altLang="zh-CN" dirty="0"/>
          </a:p>
          <a:p>
            <a:pPr eaLnBrk="1" hangingPunct="1"/>
            <a:r>
              <a:rPr lang="en-US" altLang="zh-CN" dirty="0"/>
              <a:t>Cover </a:t>
            </a:r>
            <a:r>
              <a:rPr lang="en-GB" altLang="en-US" dirty="0"/>
              <a:t>some of </a:t>
            </a:r>
            <a:r>
              <a:rPr lang="en-US" altLang="zh-CN" dirty="0"/>
              <a:t>the basic constructs</a:t>
            </a:r>
          </a:p>
          <a:p>
            <a:pPr eaLnBrk="1" hangingPunct="1"/>
            <a:r>
              <a:rPr lang="en-US" altLang="zh-CN"/>
              <a:t>Practice of OpenMP applications in C (mainly </a:t>
            </a:r>
            <a:r>
              <a:rPr lang="en-US" altLang="zh-CN" dirty="0"/>
              <a:t>till Ver</a:t>
            </a:r>
            <a:r>
              <a:rPr lang="en-US" altLang="zh-CN"/>
              <a:t>. 3.1) </a:t>
            </a:r>
          </a:p>
          <a:p>
            <a:pPr eaLnBrk="1" hangingPunct="1"/>
            <a:r>
              <a:rPr lang="en-US" altLang="zh-CN"/>
              <a:t>After </a:t>
            </a:r>
            <a:r>
              <a:rPr lang="en-US" altLang="zh-CN" dirty="0"/>
              <a:t>completion of </a:t>
            </a:r>
            <a:r>
              <a:rPr lang="en-US" altLang="zh-CN"/>
              <a:t>this course:</a:t>
            </a:r>
          </a:p>
          <a:p>
            <a:pPr lvl="1"/>
            <a:r>
              <a:rPr lang="en-GB" altLang="en-US"/>
              <a:t>understand parallel computing on shared memory machine with OpenMP</a:t>
            </a:r>
          </a:p>
          <a:p>
            <a:pPr lvl="1"/>
            <a:r>
              <a:rPr lang="en-US" altLang="zh-CN"/>
              <a:t>ready to identify the parallism in application and parallelize it in OpenMP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Course </a:t>
            </a:r>
            <a:r>
              <a:rPr lang="en-US" altLang="zh-CN" dirty="0">
                <a:sym typeface="+mn-ea"/>
              </a:rPr>
              <a:t>Objectives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zh-CN" dirty="0"/>
              <a:t>See online tutorial at </a:t>
            </a:r>
            <a:r>
              <a:rPr lang="en-GB" altLang="zh-CN" i="1" dirty="0">
                <a:hlinkClick r:id="rId2"/>
              </a:rPr>
              <a:t>www.openmp.org</a:t>
            </a:r>
            <a:endParaRPr lang="en-GB" altLang="zh-CN" i="1" dirty="0"/>
          </a:p>
          <a:p>
            <a:pPr eaLnBrk="1" hangingPunct="1"/>
            <a:r>
              <a:rPr lang="en-GB" altLang="zh-CN" dirty="0">
                <a:hlinkClick r:id="rId3"/>
              </a:rPr>
              <a:t>Oracle® Solaris Studio 12.4: OpenMP API User's Guide</a:t>
            </a:r>
            <a:r>
              <a:rPr lang="en-GB" altLang="zh-CN" i="1" dirty="0"/>
              <a:t> </a:t>
            </a:r>
          </a:p>
          <a:p>
            <a:pPr eaLnBrk="1" hangingPunct="1"/>
            <a:r>
              <a:rPr lang="en-US" altLang="zh-CN" dirty="0"/>
              <a:t>SC (Supercomputing) Booth Talks, Presentations and Tutorials </a:t>
            </a:r>
          </a:p>
          <a:p>
            <a:pPr lvl="1"/>
            <a:r>
              <a:rPr lang="en-GB" altLang="zh-CN" dirty="0">
                <a:hlinkClick r:id="rId4"/>
              </a:rPr>
              <a:t>https://www.openmp.org/resources/openmp-presentations/</a:t>
            </a:r>
            <a:endParaRPr lang="en-GB" altLang="zh-CN" dirty="0"/>
          </a:p>
          <a:p>
            <a:pPr lvl="1"/>
            <a:r>
              <a:rPr lang="en-GB" altLang="zh-CN" dirty="0">
                <a:hlinkClick r:id="rId5"/>
              </a:rPr>
              <a:t>https://www.openmp.org/resources/tutorials-articles/</a:t>
            </a:r>
            <a:endParaRPr lang="en-GB" altLang="zh-CN" dirty="0"/>
          </a:p>
          <a:p>
            <a:r>
              <a:rPr lang="en-GB" altLang="zh-CN" i="1" dirty="0"/>
              <a:t>“Using OpenMP” book</a:t>
            </a:r>
          </a:p>
          <a:p>
            <a:pPr lvl="1" eaLnBrk="1" hangingPunct="1"/>
            <a:r>
              <a:rPr lang="en-GB" altLang="zh-CN" i="1" dirty="0"/>
              <a:t>Chapman, Jost, and Van Der Past</a:t>
            </a: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Materials</a:t>
            </a:r>
            <a:endParaRPr lang="zh-CN" altLang="en-US" dirty="0"/>
          </a:p>
        </p:txBody>
      </p:sp>
      <p:pic>
        <p:nvPicPr>
          <p:cNvPr id="4" name="Picture 3" descr="boo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483" y="4123469"/>
            <a:ext cx="1839390" cy="1839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Book cover Using Openmp--The Next Step: Affinity, Accelerators, Tasking, and Sim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84" y="4123468"/>
            <a:ext cx="1622354" cy="18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Content Placeholder 111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796" y="1530349"/>
            <a:ext cx="5940239" cy="46752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Getting Our Feet Wet</a:t>
            </a:r>
            <a:endParaRPr lang="en-GB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dirty="0">
                <a:solidFill>
                  <a:srgbClr val="FF3300"/>
                </a:solidFill>
                <a:sym typeface="+mn-ea"/>
              </a:rPr>
              <a:t>Shared</a:t>
            </a:r>
            <a:r>
              <a:rPr dirty="0">
                <a:sym typeface="+mn-ea"/>
              </a:rPr>
              <a:t> </a:t>
            </a:r>
            <a:r>
              <a:rPr dirty="0">
                <a:solidFill>
                  <a:srgbClr val="FF0000"/>
                </a:solidFill>
                <a:sym typeface="+mn-ea"/>
              </a:rPr>
              <a:t>Memory</a:t>
            </a:r>
            <a:r>
              <a:rPr dirty="0">
                <a:sym typeface="+mn-ea"/>
              </a:rPr>
              <a:t> with </a:t>
            </a:r>
            <a:r>
              <a:rPr lang="en-GB" dirty="0">
                <a:solidFill>
                  <a:srgbClr val="FF3300"/>
                </a:solidFill>
                <a:sym typeface="+mn-ea"/>
              </a:rPr>
              <a:t>thread-based</a:t>
            </a:r>
            <a:r>
              <a:rPr dirty="0">
                <a:sym typeface="+mn-ea"/>
              </a:rPr>
              <a:t> parallelism</a:t>
            </a:r>
            <a:endParaRPr dirty="0"/>
          </a:p>
          <a:p>
            <a:pPr eaLnBrk="1" hangingPunct="1">
              <a:lnSpc>
                <a:spcPct val="80000"/>
              </a:lnSpc>
            </a:pPr>
            <a:r>
              <a:rPr dirty="0">
                <a:solidFill>
                  <a:srgbClr val="FF3300"/>
                </a:solidFill>
                <a:sym typeface="+mn-ea"/>
              </a:rPr>
              <a:t>Not</a:t>
            </a:r>
            <a:r>
              <a:rPr dirty="0">
                <a:sym typeface="+mn-ea"/>
              </a:rPr>
              <a:t> a new language</a:t>
            </a:r>
            <a:endParaRPr dirty="0"/>
          </a:p>
          <a:p>
            <a:pPr eaLnBrk="1" hangingPunct="1">
              <a:lnSpc>
                <a:spcPct val="80000"/>
              </a:lnSpc>
            </a:pPr>
            <a:r>
              <a:rPr dirty="0">
                <a:sym typeface="+mn-ea"/>
              </a:rPr>
              <a:t>Compiler </a:t>
            </a:r>
            <a:r>
              <a:rPr dirty="0">
                <a:solidFill>
                  <a:srgbClr val="FF0000"/>
                </a:solidFill>
                <a:sym typeface="+mn-ea"/>
              </a:rPr>
              <a:t>directives</a:t>
            </a:r>
            <a:r>
              <a:rPr dirty="0">
                <a:sym typeface="+mn-ea"/>
              </a:rPr>
              <a:t>, </a:t>
            </a:r>
            <a:r>
              <a:rPr dirty="0">
                <a:solidFill>
                  <a:srgbClr val="FF0000"/>
                </a:solidFill>
                <a:sym typeface="+mn-ea"/>
              </a:rPr>
              <a:t>library</a:t>
            </a:r>
            <a:r>
              <a:rPr dirty="0">
                <a:sym typeface="+mn-ea"/>
              </a:rPr>
              <a:t> calls and </a:t>
            </a:r>
            <a:r>
              <a:rPr dirty="0">
                <a:solidFill>
                  <a:srgbClr val="FF0000"/>
                </a:solidFill>
                <a:sym typeface="+mn-ea"/>
              </a:rPr>
              <a:t>environment variables </a:t>
            </a:r>
            <a:r>
              <a:rPr dirty="0">
                <a:sym typeface="+mn-ea"/>
              </a:rPr>
              <a:t>extend the base language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dirty="0">
                <a:solidFill>
                  <a:srgbClr val="FF0000"/>
                </a:solidFill>
                <a:sym typeface="+mn-ea"/>
              </a:rPr>
              <a:t>C, C++</a:t>
            </a:r>
            <a:r>
              <a:rPr lang="en-US" dirty="0">
                <a:sym typeface="+mn-ea"/>
              </a:rPr>
              <a:t>, </a:t>
            </a:r>
            <a:r>
              <a:rPr lang="en-GB" altLang="zh-CN" dirty="0">
                <a:sym typeface="+mn-ea"/>
              </a:rPr>
              <a:t>f77, f90, f95, </a:t>
            </a:r>
            <a:endParaRPr dirty="0"/>
          </a:p>
          <a:p>
            <a:pPr eaLnBrk="1" hangingPunct="1">
              <a:lnSpc>
                <a:spcPct val="80000"/>
              </a:lnSpc>
            </a:pPr>
            <a:r>
              <a:rPr dirty="0">
                <a:solidFill>
                  <a:srgbClr val="FF3300"/>
                </a:solidFill>
                <a:sym typeface="+mn-ea"/>
              </a:rPr>
              <a:t>Not automatic</a:t>
            </a:r>
            <a:r>
              <a:rPr dirty="0">
                <a:sym typeface="+mn-ea"/>
              </a:rPr>
              <a:t> parallelization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  <a:sym typeface="+mn-ea"/>
              </a:rPr>
              <a:t>U</a:t>
            </a:r>
            <a:r>
              <a:rPr dirty="0">
                <a:solidFill>
                  <a:srgbClr val="FF0000"/>
                </a:solidFill>
                <a:sym typeface="+mn-ea"/>
              </a:rPr>
              <a:t>ser explicitly </a:t>
            </a:r>
            <a:r>
              <a:rPr dirty="0">
                <a:sym typeface="+mn-ea"/>
              </a:rPr>
              <a:t>specifies parallel execution</a:t>
            </a:r>
            <a:endParaRPr dirty="0"/>
          </a:p>
          <a:p>
            <a:pPr lvl="1" eaLnBrk="1" hangingPunct="1">
              <a:lnSpc>
                <a:spcPct val="80000"/>
              </a:lnSpc>
            </a:pPr>
            <a:r>
              <a:rPr dirty="0">
                <a:sym typeface="+mn-ea"/>
              </a:rPr>
              <a:t>compiler does not ignore user directives </a:t>
            </a:r>
            <a:r>
              <a:rPr dirty="0">
                <a:solidFill>
                  <a:srgbClr val="FF3300"/>
                </a:solidFill>
                <a:sym typeface="+mn-ea"/>
              </a:rPr>
              <a:t>even if wrong</a:t>
            </a:r>
            <a:endParaRPr dirty="0">
              <a:solidFill>
                <a:srgbClr val="FF3300"/>
              </a:solidFill>
            </a:endParaRP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User Interface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OpenMP-1</Template>
  <TotalTime>1033</TotalTime>
  <Words>4762</Words>
  <Application>Microsoft Office PowerPoint</Application>
  <PresentationFormat>宽屏</PresentationFormat>
  <Paragraphs>702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等线</vt:lpstr>
      <vt:lpstr>等线 Light</vt:lpstr>
      <vt:lpstr>Arial</vt:lpstr>
      <vt:lpstr>Calibri</vt:lpstr>
      <vt:lpstr>Courier New</vt:lpstr>
      <vt:lpstr>Times New Roman</vt:lpstr>
      <vt:lpstr>Wingdings</vt:lpstr>
      <vt:lpstr>1_Office Theme</vt:lpstr>
      <vt:lpstr>Office 主题​​</vt:lpstr>
      <vt:lpstr>Paint.Picture</vt:lpstr>
      <vt:lpstr>High Performance Computing using OpenMP</vt:lpstr>
      <vt:lpstr>Course Overview</vt:lpstr>
      <vt:lpstr>Greeting</vt:lpstr>
      <vt:lpstr>Version History</vt:lpstr>
      <vt:lpstr>OpenMP in a Nutshell</vt:lpstr>
      <vt:lpstr>Course Objectives</vt:lpstr>
      <vt:lpstr>Supplementary Materials</vt:lpstr>
      <vt:lpstr>Getting Our Feet Wet</vt:lpstr>
      <vt:lpstr>User Interface Model</vt:lpstr>
      <vt:lpstr>OpenMP Structures</vt:lpstr>
      <vt:lpstr>Hello World</vt:lpstr>
      <vt:lpstr>Execution Model</vt:lpstr>
      <vt:lpstr>OpenMP Threading</vt:lpstr>
      <vt:lpstr>Vector Addition</vt:lpstr>
      <vt:lpstr>Vector Addition</vt:lpstr>
      <vt:lpstr>Vector Addition</vt:lpstr>
      <vt:lpstr>Storage Model</vt:lpstr>
      <vt:lpstr>Shared Memory</vt:lpstr>
      <vt:lpstr>Vector Addition</vt:lpstr>
      <vt:lpstr>Compilers </vt:lpstr>
      <vt:lpstr>Execution</vt:lpstr>
      <vt:lpstr>Diving In</vt:lpstr>
      <vt:lpstr>Work Sharing</vt:lpstr>
      <vt:lpstr>for</vt:lpstr>
      <vt:lpstr>section(s)</vt:lpstr>
      <vt:lpstr>single</vt:lpstr>
      <vt:lpstr>schedule(method, chunk-size)</vt:lpstr>
      <vt:lpstr>Data Scoping</vt:lpstr>
      <vt:lpstr>private</vt:lpstr>
      <vt:lpstr>shared</vt:lpstr>
      <vt:lpstr>reduction</vt:lpstr>
      <vt:lpstr>Synchronization</vt:lpstr>
      <vt:lpstr>critical</vt:lpstr>
      <vt:lpstr>barrier</vt:lpstr>
      <vt:lpstr>atomic</vt:lpstr>
      <vt:lpstr>Directive and Clause Summery</vt:lpstr>
      <vt:lpstr>Runtime Control</vt:lpstr>
      <vt:lpstr>Runtime example</vt:lpstr>
      <vt:lpstr>Profiling</vt:lpstr>
      <vt:lpstr>omp_get_wtime</vt:lpstr>
      <vt:lpstr>Optimization - False Sharing</vt:lpstr>
      <vt:lpstr>Avoid False Sharing</vt:lpstr>
      <vt:lpstr>Swimming Like a Champion</vt:lpstr>
      <vt:lpstr>Matrix Vector Multiplication</vt:lpstr>
      <vt:lpstr>Sequential to Parallel</vt:lpstr>
      <vt:lpstr>Optimizing Parallel Region</vt:lpstr>
      <vt:lpstr>Approximation of π</vt:lpstr>
      <vt:lpstr>Sequential to Parallel</vt:lpstr>
      <vt:lpstr>Optimizing Parallel Region</vt:lpstr>
      <vt:lpstr>Advanced Topics Above OpenMP 4.0</vt:lpstr>
      <vt:lpstr>Target on Devices</vt:lpstr>
      <vt:lpstr>See you in OpenCL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Wu, Yun</cp:lastModifiedBy>
  <cp:revision>863</cp:revision>
  <dcterms:created xsi:type="dcterms:W3CDTF">2021-12-18T21:53:32Z</dcterms:created>
  <dcterms:modified xsi:type="dcterms:W3CDTF">2022-01-04T15:02:24Z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99291F2228494107881EE38B559BEB15</vt:lpwstr>
  </property>
  <property fmtid="{D5CDD505-2E9C-101B-9397-08002B2CF9AE}" pid="3" name="KSOProductBuildVer">
    <vt:lpwstr>1033-11.1.0.10702</vt:lpwstr>
  </property>
</Properties>
</file>